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9" r:id="rId2"/>
    <p:sldId id="258" r:id="rId3"/>
    <p:sldId id="260" r:id="rId4"/>
    <p:sldId id="261" r:id="rId5"/>
    <p:sldId id="263" r:id="rId6"/>
    <p:sldId id="265" r:id="rId7"/>
    <p:sldId id="266" r:id="rId8"/>
    <p:sldId id="267" r:id="rId9"/>
    <p:sldId id="268" r:id="rId10"/>
    <p:sldId id="269" r:id="rId11"/>
    <p:sldId id="270" r:id="rId12"/>
    <p:sldId id="271" r:id="rId13"/>
    <p:sldId id="272" r:id="rId14"/>
    <p:sldId id="274" r:id="rId15"/>
    <p:sldId id="275" r:id="rId16"/>
    <p:sldId id="276" r:id="rId17"/>
    <p:sldId id="277" r:id="rId18"/>
    <p:sldId id="278" r:id="rId19"/>
    <p:sldId id="295" r:id="rId20"/>
    <p:sldId id="296" r:id="rId21"/>
    <p:sldId id="280" r:id="rId22"/>
    <p:sldId id="281" r:id="rId23"/>
    <p:sldId id="282" r:id="rId24"/>
    <p:sldId id="283" r:id="rId25"/>
    <p:sldId id="284" r:id="rId26"/>
    <p:sldId id="285" r:id="rId27"/>
    <p:sldId id="297" r:id="rId28"/>
    <p:sldId id="279" r:id="rId29"/>
    <p:sldId id="286" r:id="rId30"/>
    <p:sldId id="288" r:id="rId31"/>
    <p:sldId id="289" r:id="rId32"/>
    <p:sldId id="298" r:id="rId33"/>
    <p:sldId id="290" r:id="rId34"/>
    <p:sldId id="299"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77207" autoAdjust="0"/>
  </p:normalViewPr>
  <p:slideViewPr>
    <p:cSldViewPr snapToGrid="0">
      <p:cViewPr varScale="1">
        <p:scale>
          <a:sx n="51" d="100"/>
          <a:sy n="51" d="100"/>
        </p:scale>
        <p:origin x="119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4/25/2023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28</a:t>
            </a:fld>
            <a:endParaRPr lang="en-US"/>
          </a:p>
        </p:txBody>
      </p:sp>
    </p:spTree>
    <p:extLst>
      <p:ext uri="{BB962C8B-B14F-4D97-AF65-F5344CB8AC3E}">
        <p14:creationId xmlns:p14="http://schemas.microsoft.com/office/powerpoint/2010/main" val="2901579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29</a:t>
            </a:fld>
            <a:endParaRPr lang="en-US"/>
          </a:p>
        </p:txBody>
      </p:sp>
    </p:spTree>
    <p:extLst>
      <p:ext uri="{BB962C8B-B14F-4D97-AF65-F5344CB8AC3E}">
        <p14:creationId xmlns:p14="http://schemas.microsoft.com/office/powerpoint/2010/main" val="2025541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30</a:t>
            </a:fld>
            <a:endParaRPr lang="en-US"/>
          </a:p>
        </p:txBody>
      </p:sp>
    </p:spTree>
    <p:extLst>
      <p:ext uri="{BB962C8B-B14F-4D97-AF65-F5344CB8AC3E}">
        <p14:creationId xmlns:p14="http://schemas.microsoft.com/office/powerpoint/2010/main" val="3419872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31</a:t>
            </a:fld>
            <a:endParaRPr lang="en-US"/>
          </a:p>
        </p:txBody>
      </p:sp>
    </p:spTree>
    <p:extLst>
      <p:ext uri="{BB962C8B-B14F-4D97-AF65-F5344CB8AC3E}">
        <p14:creationId xmlns:p14="http://schemas.microsoft.com/office/powerpoint/2010/main" val="1029927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32</a:t>
            </a:fld>
            <a:endParaRPr lang="en-US"/>
          </a:p>
        </p:txBody>
      </p:sp>
    </p:spTree>
    <p:extLst>
      <p:ext uri="{BB962C8B-B14F-4D97-AF65-F5344CB8AC3E}">
        <p14:creationId xmlns:p14="http://schemas.microsoft.com/office/powerpoint/2010/main" val="2530361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33</a:t>
            </a:fld>
            <a:endParaRPr lang="en-US"/>
          </a:p>
        </p:txBody>
      </p:sp>
    </p:spTree>
    <p:extLst>
      <p:ext uri="{BB962C8B-B14F-4D97-AF65-F5344CB8AC3E}">
        <p14:creationId xmlns:p14="http://schemas.microsoft.com/office/powerpoint/2010/main" val="3184514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34</a:t>
            </a:fld>
            <a:endParaRPr lang="en-US"/>
          </a:p>
        </p:txBody>
      </p:sp>
    </p:spTree>
    <p:extLst>
      <p:ext uri="{BB962C8B-B14F-4D97-AF65-F5344CB8AC3E}">
        <p14:creationId xmlns:p14="http://schemas.microsoft.com/office/powerpoint/2010/main" val="128667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https://www.youtube.com/watch?v=RofpAjqwMa8&amp;t=34s</a:t>
            </a:r>
          </a:p>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9</a:t>
            </a:fld>
            <a:endParaRPr lang="en-US"/>
          </a:p>
        </p:txBody>
      </p:sp>
    </p:spTree>
    <p:extLst>
      <p:ext uri="{BB962C8B-B14F-4D97-AF65-F5344CB8AC3E}">
        <p14:creationId xmlns:p14="http://schemas.microsoft.com/office/powerpoint/2010/main" val="162619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21</a:t>
            </a:fld>
            <a:endParaRPr lang="en-US"/>
          </a:p>
        </p:txBody>
      </p:sp>
    </p:spTree>
    <p:extLst>
      <p:ext uri="{BB962C8B-B14F-4D97-AF65-F5344CB8AC3E}">
        <p14:creationId xmlns:p14="http://schemas.microsoft.com/office/powerpoint/2010/main" val="4204890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22</a:t>
            </a:fld>
            <a:endParaRPr lang="en-US"/>
          </a:p>
        </p:txBody>
      </p:sp>
    </p:spTree>
    <p:extLst>
      <p:ext uri="{BB962C8B-B14F-4D97-AF65-F5344CB8AC3E}">
        <p14:creationId xmlns:p14="http://schemas.microsoft.com/office/powerpoint/2010/main" val="68538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23</a:t>
            </a:fld>
            <a:endParaRPr lang="en-US"/>
          </a:p>
        </p:txBody>
      </p:sp>
    </p:spTree>
    <p:extLst>
      <p:ext uri="{BB962C8B-B14F-4D97-AF65-F5344CB8AC3E}">
        <p14:creationId xmlns:p14="http://schemas.microsoft.com/office/powerpoint/2010/main" val="403682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24</a:t>
            </a:fld>
            <a:endParaRPr lang="en-US"/>
          </a:p>
        </p:txBody>
      </p:sp>
    </p:spTree>
    <p:extLst>
      <p:ext uri="{BB962C8B-B14F-4D97-AF65-F5344CB8AC3E}">
        <p14:creationId xmlns:p14="http://schemas.microsoft.com/office/powerpoint/2010/main" val="3706169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25</a:t>
            </a:fld>
            <a:endParaRPr lang="en-US"/>
          </a:p>
        </p:txBody>
      </p:sp>
    </p:spTree>
    <p:extLst>
      <p:ext uri="{BB962C8B-B14F-4D97-AF65-F5344CB8AC3E}">
        <p14:creationId xmlns:p14="http://schemas.microsoft.com/office/powerpoint/2010/main" val="1460654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26</a:t>
            </a:fld>
            <a:endParaRPr lang="en-US"/>
          </a:p>
        </p:txBody>
      </p:sp>
    </p:spTree>
    <p:extLst>
      <p:ext uri="{BB962C8B-B14F-4D97-AF65-F5344CB8AC3E}">
        <p14:creationId xmlns:p14="http://schemas.microsoft.com/office/powerpoint/2010/main" val="33875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27</a:t>
            </a:fld>
            <a:endParaRPr lang="en-US"/>
          </a:p>
        </p:txBody>
      </p:sp>
    </p:spTree>
    <p:extLst>
      <p:ext uri="{BB962C8B-B14F-4D97-AF65-F5344CB8AC3E}">
        <p14:creationId xmlns:p14="http://schemas.microsoft.com/office/powerpoint/2010/main" val="3436122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4/25/2023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4/25/2023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4/25/2023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4/25/2023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4/25/2023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4/25/2023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RofpAjqwMa8?start=34&amp;feature=oembed" TargetMode="Externa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407508"/>
            <a:ext cx="8308080" cy="1153374"/>
          </a:xfrm>
          <a:prstGeom prst="rect">
            <a:avLst/>
          </a:prstGeom>
          <a:noFill/>
          <a:ln w="9525">
            <a:noFill/>
            <a:miter lim="800000"/>
            <a:headEnd/>
            <a:tailEnd/>
          </a:ln>
        </p:spPr>
        <p:txBody>
          <a:bodyPr rot="0" vert="horz" wrap="square" lIns="91440" tIns="45720" rIns="91440" bIns="45720" anchor="t" anchorCtr="0">
            <a:noAutofit/>
          </a:bodyPr>
          <a:lstStyle/>
          <a:p>
            <a:r>
              <a:rPr lang="en-US" sz="40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Adapt or be yourself: International student version</a:t>
            </a:r>
          </a:p>
        </p:txBody>
      </p:sp>
      <p:sp>
        <p:nvSpPr>
          <p:cNvPr id="3" name="TextBox 2"/>
          <p:cNvSpPr txBox="1"/>
          <p:nvPr/>
        </p:nvSpPr>
        <p:spPr>
          <a:xfrm>
            <a:off x="88387" y="5543160"/>
            <a:ext cx="9188475" cy="1220847"/>
          </a:xfrm>
          <a:prstGeom prst="rect">
            <a:avLst/>
          </a:prstGeom>
          <a:noFill/>
        </p:spPr>
        <p:txBody>
          <a:bodyPr wrap="square" rtlCol="0">
            <a:spAutoFit/>
          </a:bodyPr>
          <a:lstStyle/>
          <a:p>
            <a:pPr marL="0" marR="0">
              <a:spcBef>
                <a:spcPts val="0"/>
              </a:spcBef>
              <a:spcAft>
                <a:spcPts val="800"/>
              </a:spcAft>
            </a:pP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Activity created by Kris Acheson-Clair, PhD and Lindsey Macdonald, CILMAR. </a:t>
            </a:r>
            <a:br>
              <a:rPr lang="en-US" sz="1000" dirty="0">
                <a:solidFill>
                  <a:srgbClr val="FFFFFF"/>
                </a:solidFill>
                <a:effectLst/>
                <a:latin typeface="Acumin Pro" panose="020B0504020202020204"/>
                <a:ea typeface="Calibri" panose="020F0502020204030204" pitchFamily="34" charset="0"/>
                <a:cs typeface="Arial" panose="020B0604020202020204" pitchFamily="34" charset="0"/>
              </a:rPr>
            </a:br>
            <a:br>
              <a:rPr lang="en-US" sz="1000" dirty="0">
                <a:solidFill>
                  <a:srgbClr val="FFFFFF"/>
                </a:solidFill>
                <a:effectLst/>
                <a:latin typeface="Acumin Pro" panose="020B0504020202020204"/>
                <a:ea typeface="Calibri" panose="020F0502020204030204" pitchFamily="34" charset="0"/>
                <a:cs typeface="Arial" panose="020B0604020202020204" pitchFamily="34" charset="0"/>
              </a:rPr>
            </a:b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Adapted by Kelsey Patton based on conversations with Dr. Kris Acheson-Clair, Annette Benson, CILMAR, </a:t>
            </a:r>
            <a:r>
              <a:rPr lang="en-US" sz="1000" dirty="0" err="1">
                <a:solidFill>
                  <a:srgbClr val="FFFFFF"/>
                </a:solidFill>
                <a:effectLst/>
                <a:latin typeface="Acumin Pro" panose="020B0504020202020204"/>
                <a:ea typeface="Calibri" panose="020F0502020204030204" pitchFamily="34" charset="0"/>
                <a:cs typeface="Arial" panose="020B0604020202020204" pitchFamily="34" charset="0"/>
              </a:rPr>
              <a:t>Subulola</a:t>
            </a: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 Jiboye and Elisa Quaresma-</a:t>
            </a:r>
            <a:r>
              <a:rPr lang="en-US" sz="1000" dirty="0" err="1">
                <a:solidFill>
                  <a:srgbClr val="FFFFFF"/>
                </a:solidFill>
                <a:effectLst/>
                <a:latin typeface="Acumin Pro" panose="020B0504020202020204"/>
                <a:ea typeface="Calibri" panose="020F0502020204030204" pitchFamily="34" charset="0"/>
                <a:cs typeface="Arial" panose="020B0604020202020204" pitchFamily="34" charset="0"/>
              </a:rPr>
              <a:t>Ragone</a:t>
            </a: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 Brian Lamb School of Communication, Purdue University, and Ayaka Matsuo, PhD student in the Department of East Asian Languages – Japanese pedagogy, Purdue University.</a:t>
            </a:r>
            <a:endParaRPr lang="en-US" sz="1000" dirty="0">
              <a:solidFill>
                <a:srgbClr val="FFFFFF"/>
              </a:solidFill>
              <a:effectLst/>
              <a:latin typeface="Myriad Pro" panose="020B070303040302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Ting-Toomey, S. (1999). Transcultural communication competence. In </a:t>
            </a:r>
            <a:r>
              <a:rPr lang="en-US" sz="1000" i="1" dirty="0">
                <a:solidFill>
                  <a:srgbClr val="FFFFFF"/>
                </a:solidFill>
                <a:effectLst/>
                <a:latin typeface="Acumin Pro" panose="020B0504020202020204"/>
                <a:ea typeface="Calibri" panose="020F0502020204030204" pitchFamily="34" charset="0"/>
                <a:cs typeface="Arial" panose="020B0604020202020204" pitchFamily="34" charset="0"/>
              </a:rPr>
              <a:t>Communicating across cultures</a:t>
            </a: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 (pp. 261-276). Guilford Press.</a:t>
            </a:r>
            <a:endParaRPr lang="en-US" sz="1000" dirty="0">
              <a:solidFill>
                <a:srgbClr val="FFFFFF"/>
              </a:solidFill>
              <a:effectLst/>
              <a:latin typeface="Myriad Pro" panose="020B0703030403020204" pitchFamily="34" charset="0"/>
              <a:ea typeface="Calibri" panose="020F0502020204030204" pitchFamily="34" charset="0"/>
              <a:cs typeface="Arial" panose="020B0604020202020204" pitchFamily="34" charset="0"/>
            </a:endParaRPr>
          </a:p>
          <a:p>
            <a:pPr marL="0" marR="0">
              <a:spcBef>
                <a:spcPts val="0"/>
              </a:spcBef>
              <a:spcAft>
                <a:spcPts val="800"/>
              </a:spcAft>
            </a:pPr>
            <a:r>
              <a:rPr lang="en-US" sz="1000" dirty="0">
                <a:solidFill>
                  <a:srgbClr val="FFFFFF"/>
                </a:solidFill>
                <a:effectLst/>
                <a:latin typeface="Acumin Pro" panose="020B0504020202020204"/>
                <a:ea typeface="Calibri" panose="020F0502020204030204" pitchFamily="34" charset="0"/>
                <a:cs typeface="Arial" panose="020B0604020202020204" pitchFamily="34" charset="0"/>
              </a:rPr>
              <a:t> </a:t>
            </a:r>
            <a:endParaRPr lang="en-US" sz="1000" dirty="0">
              <a:solidFill>
                <a:srgbClr val="FFFFFF"/>
              </a:solidFill>
              <a:effectLst/>
              <a:latin typeface="Myriad Pro" panose="020B0703030403020204" pitchFamily="34" charset="0"/>
              <a:ea typeface="Calibri" panose="020F0502020204030204" pitchFamily="34" charset="0"/>
              <a:cs typeface="Arial" panose="020B0604020202020204" pitchFamily="34" charset="0"/>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3" name="Content Placeholder 2">
            <a:extLst>
              <a:ext uri="{FF2B5EF4-FFF2-40B4-BE49-F238E27FC236}">
                <a16:creationId xmlns:a16="http://schemas.microsoft.com/office/drawing/2014/main" id="{79951F32-2B88-3C7C-458E-6D072AAD94E2}"/>
              </a:ext>
            </a:extLst>
          </p:cNvPr>
          <p:cNvSpPr>
            <a:spLocks noGrp="1"/>
          </p:cNvSpPr>
          <p:nvPr>
            <p:ph idx="1"/>
          </p:nvPr>
        </p:nvSpPr>
        <p:spPr>
          <a:xfrm>
            <a:off x="815121" y="1706562"/>
            <a:ext cx="6898372" cy="4351338"/>
          </a:xfrm>
        </p:spPr>
        <p:txBody>
          <a:bodyPr>
            <a:normAutofit/>
          </a:bodyPr>
          <a:lstStyle/>
          <a:p>
            <a:r>
              <a:rPr lang="en-US" sz="2400" dirty="0">
                <a:solidFill>
                  <a:schemeClr val="tx2"/>
                </a:solidFill>
                <a:latin typeface="Acumin Pro" panose="020B0504020202020204"/>
              </a:rPr>
              <a:t>What does this clip have to do with adaptation?</a:t>
            </a:r>
            <a:br>
              <a:rPr lang="en-US" sz="2400" dirty="0">
                <a:solidFill>
                  <a:schemeClr val="tx2"/>
                </a:solidFill>
                <a:latin typeface="Acumin Pro" panose="020B0504020202020204"/>
              </a:rPr>
            </a:br>
            <a:r>
              <a:rPr lang="en-US" sz="2400" dirty="0">
                <a:solidFill>
                  <a:schemeClr val="tx2"/>
                </a:solidFill>
                <a:latin typeface="Acumin Pro" panose="020B0504020202020204"/>
              </a:rPr>
              <a:t> </a:t>
            </a:r>
          </a:p>
          <a:p>
            <a:r>
              <a:rPr lang="en-US" sz="2400" dirty="0">
                <a:solidFill>
                  <a:schemeClr val="tx2"/>
                </a:solidFill>
                <a:latin typeface="Acumin Pro" panose="020B0504020202020204"/>
              </a:rPr>
              <a:t>Who adapts to whom?</a:t>
            </a:r>
            <a:br>
              <a:rPr lang="en-US" sz="2400" dirty="0">
                <a:solidFill>
                  <a:schemeClr val="tx2"/>
                </a:solidFill>
                <a:latin typeface="Acumin Pro" panose="020B0504020202020204"/>
              </a:rPr>
            </a:br>
            <a:endParaRPr lang="en-US" sz="2400" dirty="0">
              <a:solidFill>
                <a:schemeClr val="tx2"/>
              </a:solidFill>
              <a:latin typeface="Acumin Pro" panose="020B0504020202020204"/>
            </a:endParaRPr>
          </a:p>
          <a:p>
            <a:r>
              <a:rPr lang="en-US" sz="2400" dirty="0">
                <a:solidFill>
                  <a:schemeClr val="tx2"/>
                </a:solidFill>
                <a:latin typeface="Acumin Pro" panose="020B0504020202020204"/>
              </a:rPr>
              <a:t>What influences the characters’ decisions to adapt (or not)?</a:t>
            </a:r>
          </a:p>
          <a:p>
            <a:endParaRPr lang="en-US" sz="2400" dirty="0">
              <a:solidFill>
                <a:schemeClr val="tx2"/>
              </a:solidFill>
              <a:latin typeface="Acumin Pro" panose="020B0504020202020204"/>
            </a:endParaRPr>
          </a:p>
        </p:txBody>
      </p:sp>
      <p:pic>
        <p:nvPicPr>
          <p:cNvPr id="9" name="Picture 2" descr="The Farewell': How Lulu Wang Cast the Film's Two Biggest Roles">
            <a:extLst>
              <a:ext uri="{FF2B5EF4-FFF2-40B4-BE49-F238E27FC236}">
                <a16:creationId xmlns:a16="http://schemas.microsoft.com/office/drawing/2014/main" id="{28F15143-3286-207C-DE4B-10080D255D5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3864" r="18173"/>
          <a:stretch/>
        </p:blipFill>
        <p:spPr bwMode="auto">
          <a:xfrm>
            <a:off x="8345338" y="1706562"/>
            <a:ext cx="3367703" cy="3303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408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3" name="Content Placeholder 2">
            <a:extLst>
              <a:ext uri="{FF2B5EF4-FFF2-40B4-BE49-F238E27FC236}">
                <a16:creationId xmlns:a16="http://schemas.microsoft.com/office/drawing/2014/main" id="{79951F32-2B88-3C7C-458E-6D072AAD94E2}"/>
              </a:ext>
            </a:extLst>
          </p:cNvPr>
          <p:cNvSpPr>
            <a:spLocks noGrp="1"/>
          </p:cNvSpPr>
          <p:nvPr>
            <p:ph idx="1"/>
          </p:nvPr>
        </p:nvSpPr>
        <p:spPr>
          <a:xfrm>
            <a:off x="837997" y="1558131"/>
            <a:ext cx="8963227" cy="4351338"/>
          </a:xfrm>
        </p:spPr>
        <p:txBody>
          <a:bodyPr>
            <a:normAutofit/>
          </a:bodyPr>
          <a:lstStyle/>
          <a:p>
            <a:pPr marL="0" lvl="0" indent="0">
              <a:buNone/>
            </a:pPr>
            <a:r>
              <a:rPr lang="en-US" sz="2400" dirty="0">
                <a:solidFill>
                  <a:schemeClr val="tx2"/>
                </a:solidFill>
                <a:latin typeface="Acumin Pro" panose="020B0504020202020204"/>
                <a:ea typeface="Lato" panose="020F0502020204030203" pitchFamily="34" charset="0"/>
                <a:cs typeface="Calibri" panose="020F0502020204030204" pitchFamily="34" charset="0"/>
              </a:rPr>
              <a:t>Imagine your first few weeks in the U.S.</a:t>
            </a:r>
            <a:br>
              <a:rPr lang="en-US" sz="2400" dirty="0">
                <a:solidFill>
                  <a:schemeClr val="tx2"/>
                </a:solidFill>
                <a:latin typeface="Acumin Pro" panose="020B0504020202020204"/>
                <a:ea typeface="Lato" panose="020F0502020204030203" pitchFamily="34" charset="0"/>
                <a:cs typeface="Calibri" panose="020F0502020204030204" pitchFamily="34" charset="0"/>
              </a:rPr>
            </a:br>
            <a:endParaRPr lang="en-US" sz="2400" dirty="0">
              <a:solidFill>
                <a:schemeClr val="tx2"/>
              </a:solidFill>
              <a:latin typeface="Acumin Pro" panose="020B0504020202020204"/>
              <a:ea typeface="Lato" panose="020F0502020204030203" pitchFamily="34" charset="0"/>
              <a:cs typeface="Calibri" panose="020F0502020204030204" pitchFamily="34" charset="0"/>
            </a:endParaRPr>
          </a:p>
          <a:p>
            <a:pPr marL="0" lvl="0" indent="0">
              <a:buNone/>
            </a:pPr>
            <a:r>
              <a:rPr lang="en-US" sz="2400" dirty="0">
                <a:solidFill>
                  <a:schemeClr val="tx2"/>
                </a:solidFill>
                <a:latin typeface="Acumin Pro" panose="020B0504020202020204"/>
                <a:ea typeface="Lato" panose="020F0502020204030203" pitchFamily="34" charset="0"/>
                <a:cs typeface="Calibri" panose="020F0502020204030204" pitchFamily="34" charset="0"/>
              </a:rPr>
              <a:t>You will be presented with several cultural behaviors or situations that you likely encountered. </a:t>
            </a:r>
          </a:p>
          <a:p>
            <a:pPr marL="0" lvl="0" indent="0">
              <a:buNone/>
            </a:pPr>
            <a:endParaRPr lang="en-US" sz="2400" dirty="0">
              <a:solidFill>
                <a:schemeClr val="tx2"/>
              </a:solidFill>
              <a:latin typeface="Acumin Pro" panose="020B0504020202020204"/>
              <a:ea typeface="Lato" panose="020F0502020204030203" pitchFamily="34" charset="0"/>
              <a:cs typeface="Calibri" panose="020F0502020204030204" pitchFamily="34" charset="0"/>
            </a:endParaRPr>
          </a:p>
          <a:p>
            <a:pPr marL="0" lvl="0" indent="0">
              <a:buNone/>
            </a:pPr>
            <a:r>
              <a:rPr lang="en-US" sz="2400" dirty="0">
                <a:solidFill>
                  <a:schemeClr val="tx2"/>
                </a:solidFill>
                <a:latin typeface="Acumin Pro" panose="020B0504020202020204"/>
                <a:ea typeface="Lato" panose="020F0502020204030203" pitchFamily="34" charset="0"/>
                <a:cs typeface="Calibri" panose="020F0502020204030204" pitchFamily="34" charset="0"/>
              </a:rPr>
              <a:t>For each of these behaviors or situations, choose whether you adapted or not to the cultural expectations in the context you find yourself in.</a:t>
            </a:r>
          </a:p>
          <a:p>
            <a:pPr marL="0" indent="0">
              <a:buNone/>
            </a:pPr>
            <a:endParaRPr lang="en-US" sz="2400" dirty="0">
              <a:solidFill>
                <a:schemeClr val="tx2"/>
              </a:solidFill>
              <a:latin typeface="Acumin Pro" panose="020B0504020202020204"/>
            </a:endParaRPr>
          </a:p>
        </p:txBody>
      </p:sp>
    </p:spTree>
    <p:extLst>
      <p:ext uri="{BB962C8B-B14F-4D97-AF65-F5344CB8AC3E}">
        <p14:creationId xmlns:p14="http://schemas.microsoft.com/office/powerpoint/2010/main" val="3313281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1" name="TextBox 10">
            <a:extLst>
              <a:ext uri="{FF2B5EF4-FFF2-40B4-BE49-F238E27FC236}">
                <a16:creationId xmlns:a16="http://schemas.microsoft.com/office/drawing/2014/main" id="{0A30C8E0-851B-8584-F5E4-46C20A14F98F}"/>
              </a:ext>
            </a:extLst>
          </p:cNvPr>
          <p:cNvSpPr txBox="1"/>
          <p:nvPr/>
        </p:nvSpPr>
        <p:spPr>
          <a:xfrm>
            <a:off x="815121" y="1834206"/>
            <a:ext cx="7931015" cy="4832092"/>
          </a:xfrm>
          <a:prstGeom prst="rect">
            <a:avLst/>
          </a:prstGeom>
          <a:noFill/>
        </p:spPr>
        <p:txBody>
          <a:bodyPr wrap="square">
            <a:spAutoFit/>
          </a:bodyPr>
          <a:lstStyle/>
          <a:p>
            <a:pPr rtl="0">
              <a:spcBef>
                <a:spcPts val="0"/>
              </a:spcBef>
              <a:spcAft>
                <a:spcPts val="0"/>
              </a:spcAft>
            </a:pPr>
            <a:r>
              <a:rPr lang="en-US" sz="2800" b="0" i="0" u="none" strike="noStrike" dirty="0">
                <a:solidFill>
                  <a:schemeClr val="tx2"/>
                </a:solidFill>
                <a:effectLst/>
                <a:latin typeface="Acumin Pro" panose="020B0504020202020204"/>
                <a:cs typeface="Calibri" panose="020F0502020204030204" pitchFamily="34" charset="0"/>
              </a:rPr>
              <a:t>Do you:</a:t>
            </a:r>
          </a:p>
          <a:p>
            <a:pPr rtl="0">
              <a:spcBef>
                <a:spcPts val="0"/>
              </a:spcBef>
              <a:spcAft>
                <a:spcPts val="0"/>
              </a:spcAft>
            </a:pPr>
            <a:endParaRPr lang="en-US" sz="2800" b="0"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a:pPr>
            <a:r>
              <a:rPr lang="en-US" sz="2800" i="0" u="none" strike="noStrike" dirty="0">
                <a:solidFill>
                  <a:schemeClr val="tx2"/>
                </a:solidFill>
                <a:latin typeface="Acumin Pro" panose="020B0504020202020204"/>
                <a:cs typeface="Calibri" panose="020F0502020204030204" pitchFamily="34" charset="0"/>
              </a:rPr>
              <a:t> </a:t>
            </a:r>
            <a:r>
              <a:rPr lang="en-US" sz="2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2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2800" i="0" u="none" strike="noStrike" dirty="0">
                <a:solidFill>
                  <a:schemeClr val="tx2"/>
                </a:solidFill>
                <a:latin typeface="Acumin Pro" panose="020B0504020202020204"/>
                <a:cs typeface="Calibri" panose="020F0502020204030204" pitchFamily="34" charset="0"/>
              </a:rPr>
              <a:t> </a:t>
            </a:r>
            <a:r>
              <a:rPr lang="en-US" sz="2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2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2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2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2800" i="0" u="none" strike="noStrike" dirty="0">
                <a:solidFill>
                  <a:schemeClr val="tx2"/>
                </a:solidFill>
                <a:latin typeface="Acumin Pro" panose="020B0504020202020204"/>
                <a:cs typeface="Calibri" panose="020F0502020204030204" pitchFamily="34" charset="0"/>
              </a:rPr>
              <a:t> </a:t>
            </a:r>
            <a:r>
              <a:rPr lang="en-US" sz="2800" b="0" i="0" u="none" strike="noStrike" dirty="0">
                <a:solidFill>
                  <a:schemeClr val="tx2"/>
                </a:solidFill>
                <a:effectLst/>
                <a:latin typeface="Acumin Pro" panose="020B0504020202020204"/>
                <a:cs typeface="Calibri" panose="020F0502020204030204" pitchFamily="34" charset="0"/>
              </a:rPr>
              <a:t>"I </a:t>
            </a:r>
            <a:r>
              <a:rPr lang="en-US" sz="2800" dirty="0">
                <a:solidFill>
                  <a:schemeClr val="tx2"/>
                </a:solidFill>
                <a:latin typeface="Acumin Pro" panose="020B0504020202020204"/>
                <a:cs typeface="Calibri" panose="020F0502020204030204" pitchFamily="34" charset="0"/>
              </a:rPr>
              <a:t>blend cultural practices</a:t>
            </a:r>
            <a:r>
              <a:rPr lang="en-US" sz="2800" b="0" i="0" u="none" strike="noStrike" dirty="0">
                <a:solidFill>
                  <a:schemeClr val="tx2"/>
                </a:solidFill>
                <a:effectLst/>
                <a:latin typeface="Acumin Pro" panose="020B0504020202020204"/>
                <a:cs typeface="Calibri" panose="020F0502020204030204" pitchFamily="34" charset="0"/>
              </a:rPr>
              <a:t>”</a:t>
            </a:r>
          </a:p>
          <a:p>
            <a:br>
              <a:rPr lang="en-US" sz="2800" b="0" dirty="0">
                <a:solidFill>
                  <a:schemeClr val="tx2"/>
                </a:solidFill>
                <a:effectLst/>
                <a:latin typeface="Acumin Pro" panose="020B0504020202020204"/>
                <a:cs typeface="Calibri" panose="020F0502020204030204" pitchFamily="34" charset="0"/>
              </a:rPr>
            </a:br>
            <a:endParaRPr lang="en-US" sz="2800" dirty="0">
              <a:solidFill>
                <a:schemeClr val="tx2"/>
              </a:solidFill>
              <a:latin typeface="Acumin Pro" panose="020B0504020202020204"/>
              <a:cs typeface="Calibri" panose="020F0502020204030204" pitchFamily="34" charset="0"/>
            </a:endParaRPr>
          </a:p>
        </p:txBody>
      </p:sp>
    </p:spTree>
    <p:extLst>
      <p:ext uri="{BB962C8B-B14F-4D97-AF65-F5344CB8AC3E}">
        <p14:creationId xmlns:p14="http://schemas.microsoft.com/office/powerpoint/2010/main" val="2581174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11" name="TextBox 10">
            <a:extLst>
              <a:ext uri="{FF2B5EF4-FFF2-40B4-BE49-F238E27FC236}">
                <a16:creationId xmlns:a16="http://schemas.microsoft.com/office/drawing/2014/main" id="{0A30C8E0-851B-8584-F5E4-46C20A14F98F}"/>
              </a:ext>
            </a:extLst>
          </p:cNvPr>
          <p:cNvSpPr txBox="1"/>
          <p:nvPr/>
        </p:nvSpPr>
        <p:spPr>
          <a:xfrm>
            <a:off x="815121" y="1834206"/>
            <a:ext cx="7931015" cy="2246769"/>
          </a:xfrm>
          <a:prstGeom prst="rect">
            <a:avLst/>
          </a:prstGeom>
          <a:noFill/>
        </p:spPr>
        <p:txBody>
          <a:bodyPr wrap="square">
            <a:spAutoFit/>
          </a:bodyPr>
          <a:lstStyle/>
          <a:p>
            <a:pPr rtl="0">
              <a:spcBef>
                <a:spcPts val="0"/>
              </a:spcBef>
              <a:spcAft>
                <a:spcPts val="0"/>
              </a:spcAft>
            </a:pPr>
            <a:r>
              <a:rPr lang="en-US" sz="2800" b="0" i="0" u="none" strike="noStrike" dirty="0">
                <a:solidFill>
                  <a:schemeClr val="tx2"/>
                </a:solidFill>
                <a:effectLst/>
                <a:latin typeface="Acumin Pro" panose="020B0504020202020204"/>
                <a:cs typeface="Calibri" panose="020F0502020204030204" pitchFamily="34" charset="0"/>
              </a:rPr>
              <a:t>GO TO:</a:t>
            </a:r>
            <a:br>
              <a:rPr lang="en-US" sz="2800" b="0" i="0" u="none" strike="noStrike" dirty="0">
                <a:solidFill>
                  <a:schemeClr val="tx2"/>
                </a:solidFill>
                <a:effectLst/>
                <a:latin typeface="Acumin Pro" panose="020B0504020202020204"/>
                <a:cs typeface="Calibri" panose="020F0502020204030204" pitchFamily="34" charset="0"/>
              </a:rPr>
            </a:br>
            <a:br>
              <a:rPr lang="en-US" sz="2800" b="0" i="0" u="none" strike="noStrike" dirty="0">
                <a:solidFill>
                  <a:schemeClr val="tx2"/>
                </a:solidFill>
                <a:effectLst/>
                <a:latin typeface="Acumin Pro" panose="020B0504020202020204"/>
                <a:cs typeface="Calibri" panose="020F0502020204030204" pitchFamily="34" charset="0"/>
              </a:rPr>
            </a:br>
            <a:r>
              <a:rPr lang="en-US" sz="2800" b="0" i="0" u="none" strike="noStrike" dirty="0">
                <a:solidFill>
                  <a:schemeClr val="tx2"/>
                </a:solidFill>
                <a:effectLst/>
                <a:latin typeface="Acumin Pro" panose="020B0504020202020204"/>
                <a:cs typeface="Calibri" panose="020F0502020204030204" pitchFamily="34" charset="0"/>
              </a:rPr>
              <a:t>kahoot.it</a:t>
            </a:r>
          </a:p>
          <a:p>
            <a:br>
              <a:rPr lang="en-US" sz="2800" b="0" dirty="0">
                <a:solidFill>
                  <a:schemeClr val="tx2"/>
                </a:solidFill>
                <a:effectLst/>
                <a:latin typeface="Acumin Pro" panose="020B0504020202020204"/>
                <a:cs typeface="Calibri" panose="020F0502020204030204" pitchFamily="34" charset="0"/>
              </a:rPr>
            </a:br>
            <a:endParaRPr lang="en-US" sz="2800" dirty="0">
              <a:solidFill>
                <a:schemeClr val="tx2"/>
              </a:solidFill>
              <a:latin typeface="Acumin Pro" panose="020B0504020202020204"/>
              <a:cs typeface="Calibri" panose="020F0502020204030204" pitchFamily="34" charset="0"/>
            </a:endParaRPr>
          </a:p>
        </p:txBody>
      </p:sp>
    </p:spTree>
    <p:extLst>
      <p:ext uri="{BB962C8B-B14F-4D97-AF65-F5344CB8AC3E}">
        <p14:creationId xmlns:p14="http://schemas.microsoft.com/office/powerpoint/2010/main" val="3462458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829050" cy="3814556"/>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6300" b="1" dirty="0">
                <a:solidFill>
                  <a:schemeClr val="tx2"/>
                </a:solidFill>
                <a:latin typeface="Acumin Pro" panose="020B0504020202020204"/>
                <a:ea typeface="Lato" panose="020F0502020204030203" pitchFamily="34" charset="0"/>
                <a:cs typeface="Calibri" panose="020F0502020204030204" pitchFamily="34" charset="0"/>
              </a:rPr>
              <a:t>How you dress. </a:t>
            </a:r>
          </a:p>
          <a:p>
            <a:pPr marL="0" indent="0">
              <a:buFont typeface="Arial" pitchFamily="34" charset="0"/>
              <a:buNone/>
            </a:pPr>
            <a:br>
              <a:rPr lang="en-US" sz="4600" dirty="0">
                <a:solidFill>
                  <a:schemeClr val="tx2"/>
                </a:solidFill>
                <a:latin typeface="Acumin Pro" panose="020B0504020202020204"/>
                <a:ea typeface="Lato" panose="020F0502020204030203" pitchFamily="34" charset="0"/>
                <a:cs typeface="Calibri" panose="020F0502020204030204" pitchFamily="34" charset="0"/>
              </a:rPr>
            </a:br>
            <a:r>
              <a:rPr lang="en-US" sz="4600" dirty="0">
                <a:solidFill>
                  <a:schemeClr val="tx2"/>
                </a:solidFill>
                <a:latin typeface="Acumin Pro" panose="020B0504020202020204"/>
                <a:ea typeface="Lato" panose="020F0502020204030203" pitchFamily="34" charset="0"/>
                <a:cs typeface="Calibri" panose="020F0502020204030204" pitchFamily="34" charset="0"/>
              </a:rPr>
              <a:t>Ex: Dressing more modestly or less modestly, dressing according to gender norms, wearing traditional garments, etc.</a:t>
            </a:r>
          </a:p>
          <a:p>
            <a:pPr marL="0" indent="0">
              <a:buFont typeface="Arial" pitchFamily="34" charset="0"/>
              <a:buNone/>
            </a:pPr>
            <a:endParaRPr lang="en-US" sz="4400" b="1" dirty="0">
              <a:solidFill>
                <a:schemeClr val="tx2"/>
              </a:solidFill>
              <a:latin typeface="Acumin Pro" panose="020B0504020202020204"/>
              <a:ea typeface="Lato" panose="020F0502020204030203" pitchFamily="34" charset="0"/>
              <a:cs typeface="Calibri" panose="020F0502020204030204" pitchFamily="34" charset="0"/>
            </a:endParaRPr>
          </a:p>
          <a:p>
            <a:pPr marL="0" indent="0">
              <a:buFont typeface="Arial" pitchFamily="34" charset="0"/>
              <a:buNone/>
            </a:pPr>
            <a:endParaRPr lang="en-US" sz="2000" dirty="0">
              <a:solidFill>
                <a:schemeClr val="tx2"/>
              </a:solidFill>
              <a:latin typeface="Acumin Pro" panose="020B0504020202020204"/>
              <a:ea typeface="Lato" panose="020F0502020204030203" pitchFamily="34" charset="0"/>
              <a:cs typeface="Calibri" panose="020F0502020204030204" pitchFamily="34" charset="0"/>
            </a:endParaRPr>
          </a:p>
        </p:txBody>
      </p:sp>
      <p:sp>
        <p:nvSpPr>
          <p:cNvPr id="11" name="TextBox 10">
            <a:extLst>
              <a:ext uri="{FF2B5EF4-FFF2-40B4-BE49-F238E27FC236}">
                <a16:creationId xmlns:a16="http://schemas.microsoft.com/office/drawing/2014/main" id="{28A0EBF1-BEEC-A59C-E997-19F12E2C996A}"/>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2" name="TextBox 11">
            <a:extLst>
              <a:ext uri="{FF2B5EF4-FFF2-40B4-BE49-F238E27FC236}">
                <a16:creationId xmlns:a16="http://schemas.microsoft.com/office/drawing/2014/main" id="{575D38FD-F112-D029-DFEC-77F22FDEF4DC}"/>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3861374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690204" cy="3814556"/>
          </a:xfrm>
          <a:prstGeom prst="rect">
            <a:avLst/>
          </a:prstGeom>
        </p:spPr>
        <p:txBody>
          <a:bodyPr>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800" b="1" dirty="0">
                <a:solidFill>
                  <a:schemeClr val="tx2"/>
                </a:solidFill>
                <a:latin typeface="Acumin Pro" panose="020B0504020202020204"/>
              </a:rPr>
              <a:t>How you style your hair. </a:t>
            </a:r>
          </a:p>
          <a:p>
            <a:pPr marL="0" indent="0">
              <a:buNone/>
            </a:pPr>
            <a:br>
              <a:rPr lang="en-US" sz="6000" dirty="0">
                <a:solidFill>
                  <a:schemeClr val="tx2"/>
                </a:solidFill>
                <a:latin typeface="Acumin Pro" panose="020B0504020202020204"/>
              </a:rPr>
            </a:br>
            <a:r>
              <a:rPr lang="en-US" sz="6600" dirty="0">
                <a:solidFill>
                  <a:schemeClr val="tx2"/>
                </a:solidFill>
                <a:latin typeface="Acumin Pro" panose="020B0504020202020204"/>
              </a:rPr>
              <a:t>Ex: Pulling your hair back, wearing your hair down in its natural state, covering your hair, straightening or curling your hair, etc.</a:t>
            </a:r>
          </a:p>
          <a:p>
            <a:pPr marL="0" indent="0">
              <a:buFont typeface="Arial" pitchFamily="34" charset="0"/>
              <a:buNone/>
            </a:pPr>
            <a:endParaRPr lang="en-US" sz="2400" dirty="0">
              <a:solidFill>
                <a:schemeClr val="tx2"/>
              </a:solidFill>
              <a:latin typeface="Acumin Pro" panose="020B0504020202020204"/>
              <a:ea typeface="Lato" panose="020F0502020204030203" pitchFamily="34" charset="0"/>
              <a:cs typeface="Lato" panose="020F0502020204030203" pitchFamily="34" charset="0"/>
            </a:endParaRPr>
          </a:p>
        </p:txBody>
      </p:sp>
      <p:sp>
        <p:nvSpPr>
          <p:cNvPr id="3" name="TextBox 2">
            <a:extLst>
              <a:ext uri="{FF2B5EF4-FFF2-40B4-BE49-F238E27FC236}">
                <a16:creationId xmlns:a16="http://schemas.microsoft.com/office/drawing/2014/main" id="{27780C19-1869-BCE1-33C7-ED4F8BD0AA2A}"/>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A07BA195-A21B-C168-45CA-1AFA00BD21C5}"/>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34956592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09254" cy="3814556"/>
          </a:xfrm>
          <a:prstGeom prst="rect">
            <a:avLst/>
          </a:prstGeom>
        </p:spPr>
        <p:txBody>
          <a:bodyPr>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8800" b="1" dirty="0">
                <a:solidFill>
                  <a:schemeClr val="tx2"/>
                </a:solidFill>
                <a:latin typeface="Acumin Pro" panose="020B0504020202020204"/>
              </a:rPr>
              <a:t>Participating in a religious ceremony (for a religion you do not practice).</a:t>
            </a:r>
          </a:p>
          <a:p>
            <a:pPr marL="0" indent="0">
              <a:buNone/>
            </a:pPr>
            <a:br>
              <a:rPr lang="en-US" sz="5400" dirty="0">
                <a:solidFill>
                  <a:schemeClr val="tx2"/>
                </a:solidFill>
                <a:latin typeface="Acumin Pro" panose="020B0504020202020204"/>
              </a:rPr>
            </a:br>
            <a:r>
              <a:rPr lang="en-US" sz="6600" dirty="0">
                <a:solidFill>
                  <a:schemeClr val="tx2"/>
                </a:solidFill>
                <a:latin typeface="Acumin Pro" panose="020B0504020202020204"/>
              </a:rPr>
              <a:t>Ex: Praying, taking communion, going on a pilgrimage, meditating, etc. </a:t>
            </a:r>
          </a:p>
          <a:p>
            <a:pPr marL="0" indent="0">
              <a:buFont typeface="Arial" pitchFamily="34" charset="0"/>
              <a:buNone/>
            </a:pPr>
            <a:endParaRPr lang="en-US" sz="2400" dirty="0">
              <a:solidFill>
                <a:schemeClr val="tx2"/>
              </a:solidFill>
              <a:latin typeface="Acumin Pro" panose="020B0504020202020204"/>
              <a:ea typeface="Lato" panose="020F0502020204030203" pitchFamily="34" charset="0"/>
              <a:cs typeface="Lato" panose="020F0502020204030203" pitchFamily="34" charset="0"/>
            </a:endParaRPr>
          </a:p>
        </p:txBody>
      </p:sp>
      <p:sp>
        <p:nvSpPr>
          <p:cNvPr id="3" name="TextBox 2">
            <a:extLst>
              <a:ext uri="{FF2B5EF4-FFF2-40B4-BE49-F238E27FC236}">
                <a16:creationId xmlns:a16="http://schemas.microsoft.com/office/drawing/2014/main" id="{614B8E26-800F-0A92-6EED-56254E1580EA}"/>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9A471522-7A43-1781-82C4-4215287BF8E9}"/>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589129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829050" cy="3814556"/>
          </a:xfrm>
          <a:prstGeom prst="rect">
            <a:avLst/>
          </a:prstGeom>
        </p:spPr>
        <p:txBody>
          <a:bodyPr>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900" b="1" dirty="0">
                <a:solidFill>
                  <a:schemeClr val="tx2"/>
                </a:solidFill>
                <a:latin typeface="Acumin Pro" panose="020B0504020202020204"/>
              </a:rPr>
              <a:t>How you interact with someone of a different gender identity. </a:t>
            </a:r>
            <a:br>
              <a:rPr lang="en-US" sz="8800" b="1" dirty="0">
                <a:solidFill>
                  <a:schemeClr val="tx2"/>
                </a:solidFill>
                <a:latin typeface="Acumin Pro" panose="020B0504020202020204"/>
              </a:rPr>
            </a:br>
            <a:br>
              <a:rPr lang="en-US" sz="6600" dirty="0">
                <a:solidFill>
                  <a:schemeClr val="tx2"/>
                </a:solidFill>
                <a:latin typeface="Acumin Pro" panose="020B0504020202020204"/>
              </a:rPr>
            </a:br>
            <a:r>
              <a:rPr lang="en-US" sz="8800" dirty="0">
                <a:solidFill>
                  <a:schemeClr val="tx2"/>
                </a:solidFill>
                <a:latin typeface="Acumin Pro" panose="020B0504020202020204"/>
              </a:rPr>
              <a:t>Ex: Making/not making eye contact, taking on either a subservient or</a:t>
            </a:r>
          </a:p>
          <a:p>
            <a:pPr marL="0" indent="0">
              <a:buNone/>
            </a:pPr>
            <a:r>
              <a:rPr lang="en-US" sz="8800" dirty="0">
                <a:solidFill>
                  <a:schemeClr val="tx2"/>
                </a:solidFill>
                <a:latin typeface="Acumin Pro" panose="020B0504020202020204"/>
              </a:rPr>
              <a:t>dominant role, using an intermediary or making sure you have a chaperone, etc. </a:t>
            </a:r>
          </a:p>
        </p:txBody>
      </p:sp>
      <p:sp>
        <p:nvSpPr>
          <p:cNvPr id="3" name="TextBox 2">
            <a:extLst>
              <a:ext uri="{FF2B5EF4-FFF2-40B4-BE49-F238E27FC236}">
                <a16:creationId xmlns:a16="http://schemas.microsoft.com/office/drawing/2014/main" id="{EB36679D-AF7C-F575-5879-55394375A0AA}"/>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2CFF9D4C-3C66-293C-53C6-58A24BC20A66}"/>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666561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401405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solidFill>
                  <a:schemeClr val="tx2"/>
                </a:solidFill>
              </a:rPr>
              <a:t>How you interact with authority figures. </a:t>
            </a:r>
            <a:br>
              <a:rPr lang="en-US" sz="2000" b="1" dirty="0">
                <a:solidFill>
                  <a:schemeClr val="tx2"/>
                </a:solidFill>
              </a:rPr>
            </a:br>
            <a:br>
              <a:rPr lang="en-US" sz="2800" dirty="0">
                <a:solidFill>
                  <a:schemeClr val="tx2"/>
                </a:solidFill>
              </a:rPr>
            </a:br>
            <a:r>
              <a:rPr lang="en-US" sz="2000" dirty="0">
                <a:solidFill>
                  <a:schemeClr val="tx2"/>
                </a:solidFill>
              </a:rPr>
              <a:t>Ex: Challenging or not challenging an authority figure, calling them a formal title or referring to them in more casual terms, etc.</a:t>
            </a:r>
            <a:endParaRPr lang="en-US" sz="2800" dirty="0">
              <a:solidFill>
                <a:schemeClr val="tx2"/>
              </a:solidFill>
            </a:endParaRPr>
          </a:p>
        </p:txBody>
      </p:sp>
      <p:sp>
        <p:nvSpPr>
          <p:cNvPr id="3" name="TextBox 2">
            <a:extLst>
              <a:ext uri="{FF2B5EF4-FFF2-40B4-BE49-F238E27FC236}">
                <a16:creationId xmlns:a16="http://schemas.microsoft.com/office/drawing/2014/main" id="{0853E514-59D1-0EB2-0350-B0E27B359DBE}"/>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C45A9662-95A8-0C7A-C3BB-40841A916F37}"/>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321272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2830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spcBef>
                <a:spcPts val="800"/>
              </a:spcBef>
              <a:spcAft>
                <a:spcPts val="0"/>
              </a:spcAft>
              <a:buNone/>
            </a:pPr>
            <a:r>
              <a:rPr lang="en-US" b="1" dirty="0">
                <a:solidFill>
                  <a:schemeClr val="tx2"/>
                </a:solidFill>
                <a:effectLst/>
                <a:latin typeface="Acumin Pro" panose="020B0504020202020204"/>
                <a:ea typeface="Yu Mincho" panose="02020400000000000000" pitchFamily="18" charset="-128"/>
                <a:cs typeface="Times New Roman" panose="02020603050405020304" pitchFamily="18" charset="0"/>
              </a:rPr>
              <a:t>The level of affection you show your friend or romantic partner in public.</a:t>
            </a:r>
          </a:p>
          <a:p>
            <a:pPr marL="0" marR="0" lvl="0" indent="0">
              <a:spcBef>
                <a:spcPts val="800"/>
              </a:spcBef>
              <a:spcAft>
                <a:spcPts val="0"/>
              </a:spcAft>
              <a:buNone/>
            </a:pP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Ex: Kissing or not kissing, holding hands or not holding hands, etc. </a:t>
            </a:r>
            <a:endParaRPr lang="en-US" sz="2000" dirty="0">
              <a:solidFill>
                <a:schemeClr val="tx2"/>
              </a:solidFill>
              <a:effectLst/>
              <a:latin typeface="Myriad Pro" panose="020B0703030403020204" pitchFamily="34" charset="0"/>
              <a:ea typeface="Yu Mincho" panose="02020400000000000000" pitchFamily="18" charset="-128"/>
              <a:cs typeface="Times New Roman" panose="02020603050405020304" pitchFamily="18" charset="0"/>
            </a:endParaRPr>
          </a:p>
        </p:txBody>
      </p:sp>
      <p:sp>
        <p:nvSpPr>
          <p:cNvPr id="3" name="TextBox 2">
            <a:extLst>
              <a:ext uri="{FF2B5EF4-FFF2-40B4-BE49-F238E27FC236}">
                <a16:creationId xmlns:a16="http://schemas.microsoft.com/office/drawing/2014/main" id="{0853E514-59D1-0EB2-0350-B0E27B359DBE}"/>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C45A9662-95A8-0C7A-C3BB-40841A916F37}"/>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48655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300254"/>
            <a:ext cx="8485113" cy="5286447"/>
          </a:xfrm>
          <a:prstGeom prst="rect">
            <a:avLst/>
          </a:prstGeom>
          <a:noFill/>
        </p:spPr>
        <p:txBody>
          <a:bodyPr wrap="square" rtlCol="0">
            <a:spAutoFit/>
          </a:bodyPr>
          <a:lstStyle/>
          <a:p>
            <a:pPr>
              <a:lnSpc>
                <a:spcPts val="4079"/>
              </a:lnSpc>
            </a:pPr>
            <a:r>
              <a:rPr lang="en-US" sz="2000" b="1" spc="-106" dirty="0">
                <a:solidFill>
                  <a:schemeClr val="tx2"/>
                </a:solidFill>
                <a:latin typeface="Acumin Pro" panose="020B0504020202020204"/>
                <a:cs typeface="Calibri" panose="020F0502020204030204" pitchFamily="34" charset="0"/>
              </a:rPr>
              <a:t>Please share:</a:t>
            </a:r>
            <a:br>
              <a:rPr lang="en-US" sz="2000" b="1" spc="-106" dirty="0">
                <a:solidFill>
                  <a:schemeClr val="tx2"/>
                </a:solidFill>
                <a:latin typeface="Acumin Pro" panose="020B0504020202020204"/>
                <a:cs typeface="Calibri" panose="020F0502020204030204" pitchFamily="34" charset="0"/>
              </a:rPr>
            </a:br>
            <a:r>
              <a:rPr lang="en-US" sz="2000" spc="-106" dirty="0">
                <a:solidFill>
                  <a:schemeClr val="tx2"/>
                </a:solidFill>
                <a:latin typeface="Acumin Pro" panose="020B0504020202020204"/>
                <a:cs typeface="Calibri" panose="020F0502020204030204" pitchFamily="34" charset="0"/>
              </a:rPr>
              <a:t>Your name</a:t>
            </a:r>
          </a:p>
          <a:p>
            <a:pPr>
              <a:lnSpc>
                <a:spcPts val="4079"/>
              </a:lnSpc>
            </a:pPr>
            <a:r>
              <a:rPr lang="en-US" sz="2000" spc="-106" dirty="0">
                <a:solidFill>
                  <a:schemeClr val="tx2"/>
                </a:solidFill>
                <a:latin typeface="Acumin Pro" panose="020B0504020202020204"/>
                <a:cs typeface="Calibri" panose="020F0502020204030204" pitchFamily="34" charset="0"/>
              </a:rPr>
              <a:t>Where is home for you?</a:t>
            </a:r>
          </a:p>
          <a:p>
            <a:pPr>
              <a:lnSpc>
                <a:spcPts val="4079"/>
              </a:lnSpc>
            </a:pPr>
            <a:r>
              <a:rPr lang="en-US" sz="2000" spc="-106" dirty="0">
                <a:solidFill>
                  <a:schemeClr val="tx2"/>
                </a:solidFill>
                <a:latin typeface="Acumin Pro" panose="020B0504020202020204"/>
                <a:cs typeface="Calibri" panose="020F0502020204030204" pitchFamily="34" charset="0"/>
              </a:rPr>
              <a:t>How do you prefer to communicate digitally?</a:t>
            </a:r>
          </a:p>
          <a:p>
            <a:pPr marL="457200" indent="-457200">
              <a:lnSpc>
                <a:spcPts val="4079"/>
              </a:lnSpc>
              <a:buFont typeface="Arial" panose="020B0604020202020204" pitchFamily="34" charset="0"/>
              <a:buChar char="•"/>
            </a:pPr>
            <a:r>
              <a:rPr lang="en-US" sz="2000" spc="-106" dirty="0">
                <a:solidFill>
                  <a:schemeClr val="tx2"/>
                </a:solidFill>
                <a:latin typeface="Acumin Pro" panose="020B0504020202020204"/>
                <a:cs typeface="Calibri" panose="020F0502020204030204" pitchFamily="34" charset="0"/>
              </a:rPr>
              <a:t>Calling</a:t>
            </a:r>
          </a:p>
          <a:p>
            <a:pPr marL="457200" indent="-457200">
              <a:lnSpc>
                <a:spcPts val="4079"/>
              </a:lnSpc>
              <a:buFont typeface="Arial" panose="020B0604020202020204" pitchFamily="34" charset="0"/>
              <a:buChar char="•"/>
            </a:pPr>
            <a:r>
              <a:rPr lang="en-US" sz="2000" spc="-106" dirty="0">
                <a:solidFill>
                  <a:schemeClr val="tx2"/>
                </a:solidFill>
                <a:latin typeface="Acumin Pro" panose="020B0504020202020204"/>
                <a:cs typeface="Calibri" panose="020F0502020204030204" pitchFamily="34" charset="0"/>
              </a:rPr>
              <a:t>Texting</a:t>
            </a:r>
          </a:p>
          <a:p>
            <a:pPr marL="457200" indent="-457200">
              <a:lnSpc>
                <a:spcPts val="4079"/>
              </a:lnSpc>
              <a:buFont typeface="Arial" panose="020B0604020202020204" pitchFamily="34" charset="0"/>
              <a:buChar char="•"/>
            </a:pPr>
            <a:r>
              <a:rPr lang="en-US" sz="2000" spc="-106" dirty="0">
                <a:solidFill>
                  <a:schemeClr val="tx2"/>
                </a:solidFill>
                <a:latin typeface="Acumin Pro" panose="020B0504020202020204"/>
                <a:cs typeface="Calibri" panose="020F0502020204030204" pitchFamily="34" charset="0"/>
              </a:rPr>
              <a:t>Voice notes</a:t>
            </a:r>
          </a:p>
          <a:p>
            <a:pPr marL="457200" indent="-457200">
              <a:lnSpc>
                <a:spcPts val="4079"/>
              </a:lnSpc>
              <a:buFont typeface="Arial" panose="020B0604020202020204" pitchFamily="34" charset="0"/>
              <a:buChar char="•"/>
            </a:pPr>
            <a:r>
              <a:rPr lang="en-US" sz="2000" spc="-106" dirty="0">
                <a:solidFill>
                  <a:schemeClr val="tx2"/>
                </a:solidFill>
                <a:latin typeface="Acumin Pro" panose="020B0504020202020204"/>
                <a:cs typeface="Calibri" panose="020F0502020204030204" pitchFamily="34" charset="0"/>
              </a:rPr>
              <a:t>Video chatting</a:t>
            </a:r>
          </a:p>
          <a:p>
            <a:pPr marL="457200" indent="-457200">
              <a:lnSpc>
                <a:spcPts val="4079"/>
              </a:lnSpc>
              <a:buFont typeface="Arial" panose="020B0604020202020204" pitchFamily="34" charset="0"/>
              <a:buChar char="•"/>
            </a:pPr>
            <a:r>
              <a:rPr lang="en-US" sz="2000" spc="-106" dirty="0">
                <a:solidFill>
                  <a:schemeClr val="tx2"/>
                </a:solidFill>
                <a:latin typeface="Acumin Pro" panose="020B0504020202020204"/>
                <a:cs typeface="Calibri" panose="020F0502020204030204" pitchFamily="34" charset="0"/>
              </a:rPr>
              <a:t>Something else</a:t>
            </a:r>
            <a:br>
              <a:rPr lang="en-US" sz="2000" b="1" spc="-106" dirty="0">
                <a:solidFill>
                  <a:schemeClr val="tx2"/>
                </a:solidFill>
                <a:latin typeface="Acumin Pro" panose="020B0504020202020204"/>
                <a:cs typeface="Calibri" panose="020F0502020204030204" pitchFamily="34" charset="0"/>
              </a:rPr>
            </a:br>
            <a:endParaRPr lang="en-US" sz="2000" b="1" spc="-106" dirty="0">
              <a:solidFill>
                <a:schemeClr val="tx2"/>
              </a:solidFill>
              <a:latin typeface="Acumin Pro" panose="020B0504020202020204"/>
              <a:cs typeface="Calibri" panose="020F0502020204030204" pitchFamily="34"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introductions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2830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spcBef>
                <a:spcPts val="800"/>
              </a:spcBef>
              <a:spcAft>
                <a:spcPts val="0"/>
              </a:spcAft>
              <a:buNone/>
            </a:pPr>
            <a:r>
              <a:rPr lang="en-US" sz="3600" b="1" dirty="0">
                <a:solidFill>
                  <a:schemeClr val="tx2"/>
                </a:solidFill>
                <a:effectLst/>
                <a:latin typeface="Acumin Pro" panose="020B0504020202020204"/>
                <a:ea typeface="Yu Mincho" panose="02020400000000000000" pitchFamily="18" charset="-128"/>
                <a:cs typeface="Times New Roman" panose="02020603050405020304" pitchFamily="18" charset="0"/>
              </a:rPr>
              <a:t>Undergoing or hiding body modification.</a:t>
            </a:r>
          </a:p>
          <a:p>
            <a:pPr marL="0" marR="0" lvl="0" indent="0">
              <a:spcBef>
                <a:spcPts val="800"/>
              </a:spcBef>
              <a:spcAft>
                <a:spcPts val="0"/>
              </a:spcAft>
              <a:buNone/>
            </a:pPr>
            <a:br>
              <a:rPr lang="en-US" sz="2400" dirty="0">
                <a:solidFill>
                  <a:schemeClr val="tx2"/>
                </a:solidFill>
                <a:effectLst/>
                <a:latin typeface="Acumin Pro" panose="020B0504020202020204"/>
                <a:ea typeface="Yu Mincho" panose="02020400000000000000" pitchFamily="18" charset="-128"/>
                <a:cs typeface="Times New Roman" panose="02020603050405020304" pitchFamily="18" charset="0"/>
              </a:rPr>
            </a:br>
            <a:r>
              <a:rPr lang="en-US" sz="2400" dirty="0">
                <a:solidFill>
                  <a:schemeClr val="tx2"/>
                </a:solidFill>
                <a:effectLst/>
                <a:latin typeface="Acumin Pro" panose="020B0504020202020204"/>
                <a:ea typeface="Yu Mincho" panose="02020400000000000000" pitchFamily="18" charset="-128"/>
                <a:cs typeface="Times New Roman" panose="02020603050405020304" pitchFamily="18" charset="0"/>
              </a:rPr>
              <a:t>Ex: Piercings, tattoos, cosmetic surgery, etc.</a:t>
            </a:r>
            <a:endParaRPr lang="en-US" sz="2400" dirty="0">
              <a:solidFill>
                <a:schemeClr val="tx2"/>
              </a:solidFill>
              <a:effectLst/>
              <a:latin typeface="Myriad Pro" panose="020B0703030403020204" pitchFamily="34" charset="0"/>
              <a:ea typeface="Yu Mincho" panose="02020400000000000000" pitchFamily="18" charset="-128"/>
              <a:cs typeface="Times New Roman" panose="02020603050405020304" pitchFamily="18" charset="0"/>
            </a:endParaRPr>
          </a:p>
        </p:txBody>
      </p:sp>
      <p:sp>
        <p:nvSpPr>
          <p:cNvPr id="3" name="TextBox 2">
            <a:extLst>
              <a:ext uri="{FF2B5EF4-FFF2-40B4-BE49-F238E27FC236}">
                <a16:creationId xmlns:a16="http://schemas.microsoft.com/office/drawing/2014/main" id="{0853E514-59D1-0EB2-0350-B0E27B359DBE}"/>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C45A9662-95A8-0C7A-C3BB-40841A916F37}"/>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60182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829050"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800" b="1" dirty="0">
                <a:solidFill>
                  <a:schemeClr val="tx2"/>
                </a:solidFill>
                <a:latin typeface="Acumin Pro" panose="020B0504020202020204"/>
              </a:rPr>
              <a:t>How you speak.</a:t>
            </a:r>
            <a:br>
              <a:rPr lang="en-US" sz="4800" b="1" dirty="0">
                <a:solidFill>
                  <a:schemeClr val="tx2"/>
                </a:solidFill>
                <a:latin typeface="Acumin Pro" panose="020B0504020202020204"/>
              </a:rPr>
            </a:br>
            <a:br>
              <a:rPr lang="en-US" sz="4800" dirty="0">
                <a:solidFill>
                  <a:schemeClr val="tx2"/>
                </a:solidFill>
                <a:latin typeface="Acumin Pro" panose="020B0504020202020204"/>
              </a:rPr>
            </a:br>
            <a:r>
              <a:rPr lang="en-US" sz="3600" dirty="0">
                <a:solidFill>
                  <a:schemeClr val="tx2"/>
                </a:solidFill>
                <a:latin typeface="Acumin Pro" panose="020B0504020202020204"/>
              </a:rPr>
              <a:t>Ex: Language you use, vocabulary you use, etc.</a:t>
            </a:r>
          </a:p>
        </p:txBody>
      </p:sp>
      <p:sp>
        <p:nvSpPr>
          <p:cNvPr id="3" name="TextBox 2">
            <a:extLst>
              <a:ext uri="{FF2B5EF4-FFF2-40B4-BE49-F238E27FC236}">
                <a16:creationId xmlns:a16="http://schemas.microsoft.com/office/drawing/2014/main" id="{A0A25E58-52E5-7FC4-9587-984109A078FF}"/>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1A20C08B-9A28-E1C5-49F4-30EFBA83F9A0}"/>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3401404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3782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600" b="1" i="0" dirty="0">
                <a:solidFill>
                  <a:schemeClr val="tx2"/>
                </a:solidFill>
                <a:effectLst/>
                <a:latin typeface="Acumin Pro" panose="020B0504020202020204"/>
                <a:cs typeface="Calibri" panose="020F0502020204030204" pitchFamily="34" charset="0"/>
              </a:rPr>
              <a:t>How you use nonverbals in social settings.</a:t>
            </a:r>
          </a:p>
          <a:p>
            <a:pPr marL="0" indent="0">
              <a:buNone/>
            </a:pPr>
            <a:br>
              <a:rPr lang="en-US" sz="3600" b="1" i="0" dirty="0">
                <a:solidFill>
                  <a:schemeClr val="tx2"/>
                </a:solidFill>
                <a:effectLst/>
                <a:latin typeface="Acumin Pro" panose="020B0504020202020204"/>
                <a:cs typeface="Calibri" panose="020F0502020204030204" pitchFamily="34" charset="0"/>
              </a:rPr>
            </a:br>
            <a:r>
              <a:rPr lang="en-US" sz="2800" b="0" i="0" dirty="0">
                <a:solidFill>
                  <a:schemeClr val="tx2"/>
                </a:solidFill>
                <a:effectLst/>
                <a:latin typeface="Acumin Pro" panose="020B0504020202020204"/>
                <a:cs typeface="Calibri" panose="020F0502020204030204" pitchFamily="34" charset="0"/>
              </a:rPr>
              <a:t>Ex: Eye contact, distance between you and others, gesturing, etc.</a:t>
            </a:r>
            <a:endParaRPr lang="en-US" sz="2800" dirty="0">
              <a:solidFill>
                <a:schemeClr val="tx2"/>
              </a:solidFill>
              <a:latin typeface="Acumin Pro" panose="020B0504020202020204"/>
              <a:cs typeface="Calibri" panose="020F0502020204030204" pitchFamily="34" charset="0"/>
            </a:endParaRPr>
          </a:p>
        </p:txBody>
      </p:sp>
      <p:sp>
        <p:nvSpPr>
          <p:cNvPr id="3" name="TextBox 2">
            <a:extLst>
              <a:ext uri="{FF2B5EF4-FFF2-40B4-BE49-F238E27FC236}">
                <a16:creationId xmlns:a16="http://schemas.microsoft.com/office/drawing/2014/main" id="{B79DFE3A-B02C-606C-200C-2DBB9468F681}"/>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097EE38F-F1BD-6B84-E46D-BDB8A99A7EED}"/>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02874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2" y="1750323"/>
            <a:ext cx="389975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solidFill>
                  <a:schemeClr val="tx2"/>
                </a:solidFill>
                <a:latin typeface="Acumin Pro" panose="020B0504020202020204"/>
              </a:rPr>
              <a:t>How you get to know someone.</a:t>
            </a:r>
            <a:br>
              <a:rPr lang="en-US" sz="2000" b="1" dirty="0">
                <a:solidFill>
                  <a:schemeClr val="tx2"/>
                </a:solidFill>
                <a:latin typeface="Acumin Pro" panose="020B0504020202020204"/>
              </a:rPr>
            </a:br>
            <a:br>
              <a:rPr lang="en-US" sz="2000" dirty="0">
                <a:solidFill>
                  <a:schemeClr val="tx2"/>
                </a:solidFill>
                <a:latin typeface="Acumin Pro" panose="020B0504020202020204"/>
              </a:rPr>
            </a:br>
            <a:r>
              <a:rPr lang="en-US" sz="2000" dirty="0">
                <a:solidFill>
                  <a:schemeClr val="tx2"/>
                </a:solidFill>
                <a:latin typeface="Acumin Pro" panose="020B0504020202020204"/>
              </a:rPr>
              <a:t>Ex: Asking or not asking questions (and types of questions), observing, participating in activities, outings, coffee out, etc. (side-by-side vs face-to-face)</a:t>
            </a:r>
            <a:endParaRPr lang="en-US" sz="2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860C1235-C1BD-943F-0138-1000C3302F7E}"/>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5C76F76D-0FC7-BF3F-0A2E-5D701975710E}"/>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550113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829050"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solidFill>
                  <a:schemeClr val="tx2"/>
                </a:solidFill>
                <a:latin typeface="Acumin Pro" panose="020B0504020202020204"/>
              </a:rPr>
              <a:t>How you organize, participate in, and show up to social gatherings.</a:t>
            </a:r>
            <a:br>
              <a:rPr lang="en-US" sz="1100" b="1" dirty="0">
                <a:solidFill>
                  <a:schemeClr val="tx2"/>
                </a:solidFill>
                <a:latin typeface="Acumin Pro" panose="020B0504020202020204"/>
              </a:rPr>
            </a:br>
            <a:br>
              <a:rPr lang="en-US" sz="1100" dirty="0">
                <a:solidFill>
                  <a:schemeClr val="tx2"/>
                </a:solidFill>
                <a:latin typeface="Acumin Pro" panose="020B0504020202020204"/>
              </a:rPr>
            </a:br>
            <a:r>
              <a:rPr lang="en-US" sz="1600" dirty="0">
                <a:solidFill>
                  <a:schemeClr val="tx2"/>
                </a:solidFill>
                <a:latin typeface="Acumin Pro" panose="020B0504020202020204"/>
              </a:rPr>
              <a:t>Ex: Presence or lack of end time, guest arrival time, expectations around entering and leaving a host’s home, how long in advance you plan/communicate about an event, bringing a gift, etc.</a:t>
            </a:r>
            <a:endParaRPr lang="en-US" sz="7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81F923B9-1BE1-5537-7AD7-9B48E930D6D8}"/>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DB33C421-DDA3-5287-A68D-25C540DF5CEC}"/>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863583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829050"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a:solidFill>
                  <a:schemeClr val="tx2"/>
                </a:solidFill>
                <a:latin typeface="Acumin Pro" panose="020B0504020202020204"/>
              </a:rPr>
              <a:t>Accepting food or drink offered to you when it goes against your dietary preferences or restrictions. </a:t>
            </a:r>
            <a:br>
              <a:rPr lang="en-US" sz="2400" b="1" dirty="0">
                <a:solidFill>
                  <a:schemeClr val="tx2"/>
                </a:solidFill>
                <a:latin typeface="Acumin Pro" panose="020B0504020202020204"/>
              </a:rPr>
            </a:br>
            <a:br>
              <a:rPr lang="en-US" sz="800" dirty="0">
                <a:solidFill>
                  <a:schemeClr val="tx2"/>
                </a:solidFill>
                <a:latin typeface="Acumin Pro" panose="020B0504020202020204"/>
              </a:rPr>
            </a:br>
            <a:r>
              <a:rPr lang="en-US" sz="1800" dirty="0">
                <a:solidFill>
                  <a:schemeClr val="tx2"/>
                </a:solidFill>
                <a:latin typeface="Acumin Pro" panose="020B0504020202020204"/>
              </a:rPr>
              <a:t>Ex: Accepting meat when you’re a vegetarian, accepting food or drink that is normally off limits due to religious beliefs (pork, shellfish, etc.), accepting alcohol when you normally refrain from drinking, etc.</a:t>
            </a:r>
            <a:endParaRPr lang="en-US" sz="3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BBB9B5CF-6870-DE09-A56E-AC234B2955E5}"/>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D5AA59CD-E976-5404-6B45-361EA0829A50}"/>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32133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406167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b="1" dirty="0">
                <a:solidFill>
                  <a:schemeClr val="tx2"/>
                </a:solidFill>
                <a:latin typeface="Acumin Pro" panose="020B0504020202020204"/>
              </a:rPr>
              <a:t>How you interact with people in the service industry (restaurant servers, taxi drivers,</a:t>
            </a:r>
          </a:p>
          <a:p>
            <a:pPr marL="0" indent="0">
              <a:buNone/>
            </a:pPr>
            <a:r>
              <a:rPr lang="en-US" sz="2800" b="1" dirty="0">
                <a:solidFill>
                  <a:schemeClr val="tx2"/>
                </a:solidFill>
                <a:latin typeface="Acumin Pro" panose="020B0504020202020204"/>
              </a:rPr>
              <a:t>etc.). </a:t>
            </a:r>
            <a:br>
              <a:rPr lang="en-US" sz="1000" b="1" dirty="0">
                <a:solidFill>
                  <a:schemeClr val="tx2"/>
                </a:solidFill>
                <a:latin typeface="Acumin Pro" panose="020B0504020202020204"/>
              </a:rPr>
            </a:br>
            <a:br>
              <a:rPr lang="en-US" sz="1800" dirty="0">
                <a:solidFill>
                  <a:schemeClr val="tx2"/>
                </a:solidFill>
                <a:latin typeface="Acumin Pro" panose="020B0504020202020204"/>
              </a:rPr>
            </a:br>
            <a:r>
              <a:rPr lang="en-US" sz="2000" dirty="0">
                <a:solidFill>
                  <a:schemeClr val="tx2"/>
                </a:solidFill>
                <a:latin typeface="Acumin Pro" panose="020B0504020202020204"/>
              </a:rPr>
              <a:t>Ex: Tipping or not tipping, calling them by their name or the title of their position, snapping your fingers or lining up, etc.</a:t>
            </a:r>
            <a:endParaRPr lang="en-US" sz="5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31ABE4D0-41F4-48C4-CE7A-A4B7DC3F7A0D}"/>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A1090203-0698-22C8-91C8-5EB1A4B0A7E2}"/>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451416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406167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solidFill>
                  <a:schemeClr val="tx2"/>
                </a:solidFill>
                <a:latin typeface="Acumin Pro" panose="020B0504020202020204"/>
              </a:rPr>
              <a:t>How you eat.</a:t>
            </a:r>
            <a:br>
              <a:rPr lang="en-US" sz="1200" b="1" dirty="0">
                <a:solidFill>
                  <a:schemeClr val="tx2"/>
                </a:solidFill>
                <a:latin typeface="Acumin Pro" panose="020B0504020202020204"/>
              </a:rPr>
            </a:br>
            <a:br>
              <a:rPr lang="en-US" sz="2800" dirty="0">
                <a:solidFill>
                  <a:schemeClr val="tx2"/>
                </a:solidFill>
                <a:latin typeface="Acumin Pro" panose="020B0504020202020204"/>
              </a:rPr>
            </a:br>
            <a:r>
              <a:rPr lang="en-US" sz="2800" dirty="0">
                <a:solidFill>
                  <a:schemeClr val="tx2"/>
                </a:solidFill>
                <a:latin typeface="Acumin Pro" panose="020B0504020202020204"/>
              </a:rPr>
              <a:t>Ex: Eating with utensils, type of utensils, eating with hands, slurping, etc.</a:t>
            </a:r>
            <a:endParaRPr lang="en-US" sz="8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31ABE4D0-41F4-48C4-CE7A-A4B7DC3F7A0D}"/>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A1090203-0698-22C8-91C8-5EB1A4B0A7E2}"/>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983310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38540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solidFill>
                  <a:schemeClr val="tx2"/>
                </a:solidFill>
                <a:latin typeface="Acumin Pro" panose="020B0504020202020204"/>
              </a:rPr>
              <a:t>How you introduce yourself and how you refer to others.</a:t>
            </a:r>
            <a:br>
              <a:rPr lang="en-US" sz="6600" b="1" dirty="0">
                <a:solidFill>
                  <a:schemeClr val="tx2"/>
                </a:solidFill>
                <a:latin typeface="Acumin Pro" panose="020B0504020202020204"/>
              </a:rPr>
            </a:br>
            <a:br>
              <a:rPr lang="en-US" dirty="0">
                <a:solidFill>
                  <a:schemeClr val="tx2"/>
                </a:solidFill>
                <a:latin typeface="Acumin Pro" panose="020B0504020202020204"/>
              </a:rPr>
            </a:br>
            <a:r>
              <a:rPr lang="en-US" sz="2800" dirty="0">
                <a:solidFill>
                  <a:schemeClr val="tx2"/>
                </a:solidFill>
                <a:latin typeface="Acumin Pro" panose="020B0504020202020204"/>
              </a:rPr>
              <a:t>Ex: Which name</a:t>
            </a:r>
            <a:br>
              <a:rPr lang="en-US" sz="2800" dirty="0">
                <a:solidFill>
                  <a:schemeClr val="tx2"/>
                </a:solidFill>
                <a:latin typeface="Acumin Pro" panose="020B0504020202020204"/>
              </a:rPr>
            </a:br>
            <a:r>
              <a:rPr lang="en-US" sz="2800" dirty="0">
                <a:solidFill>
                  <a:schemeClr val="tx2"/>
                </a:solidFill>
                <a:latin typeface="Acumin Pro" panose="020B0504020202020204"/>
              </a:rPr>
              <a:t>you use, how you present yourself, etc.</a:t>
            </a:r>
            <a:endParaRPr lang="en-US" sz="36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F85C853E-847D-80E7-410D-9E40DC098B86}"/>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4A25AB89-F4E3-20D8-AE7C-7FDC3B594BA4}"/>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837778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4033104"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3600" b="1" dirty="0">
                <a:solidFill>
                  <a:schemeClr val="tx2"/>
                </a:solidFill>
                <a:latin typeface="Acumin Pro" panose="020B0504020202020204"/>
              </a:rPr>
              <a:t>How you communicate on social media and messaging platforms.</a:t>
            </a:r>
            <a:endParaRPr lang="en-US" sz="3600" dirty="0">
              <a:solidFill>
                <a:schemeClr val="tx2"/>
              </a:solidFill>
              <a:latin typeface="Acumin Pro" panose="020B0504020202020204"/>
            </a:endParaRPr>
          </a:p>
          <a:p>
            <a:pPr marL="0" indent="0">
              <a:buNone/>
            </a:pPr>
            <a:br>
              <a:rPr lang="en-US" sz="2400" dirty="0">
                <a:solidFill>
                  <a:schemeClr val="tx2"/>
                </a:solidFill>
                <a:latin typeface="Acumin Pro" panose="020B0504020202020204"/>
              </a:rPr>
            </a:br>
            <a:r>
              <a:rPr lang="en-US" sz="2400" dirty="0">
                <a:solidFill>
                  <a:schemeClr val="tx2"/>
                </a:solidFill>
                <a:latin typeface="Acumin Pro" panose="020B0504020202020204"/>
              </a:rPr>
              <a:t>Ex: Calling only, video chat, texting only, etc.</a:t>
            </a:r>
            <a:endParaRPr lang="en-US" sz="11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C4FA1992-C9EA-4025-CC86-6E353685D201}"/>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A351BBA3-7CA3-079F-2101-B32240F62497}"/>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162599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0" indent="0">
              <a:buNone/>
            </a:pPr>
            <a:r>
              <a:rPr lang="en-US" dirty="0">
                <a:solidFill>
                  <a:srgbClr val="495455"/>
                </a:solidFill>
                <a:latin typeface="Acumin Pro" panose="020B0504020202020204" pitchFamily="34" charset="77"/>
              </a:rPr>
              <a:t>1. What is adaptation and what is your experience with adaptation?</a:t>
            </a:r>
          </a:p>
          <a:p>
            <a:pPr marL="0" indent="0">
              <a:buNone/>
            </a:pPr>
            <a:r>
              <a:rPr lang="en-US" dirty="0">
                <a:solidFill>
                  <a:srgbClr val="495455"/>
                </a:solidFill>
                <a:latin typeface="Acumin Pro" panose="020B0504020202020204" pitchFamily="34" charset="77"/>
              </a:rPr>
              <a:t>2. Adapt or be yourself activity</a:t>
            </a:r>
          </a:p>
          <a:p>
            <a:pPr marL="0" indent="0">
              <a:buNone/>
            </a:pPr>
            <a:r>
              <a:rPr lang="en-US" dirty="0">
                <a:solidFill>
                  <a:srgbClr val="495455"/>
                </a:solidFill>
                <a:latin typeface="Acumin Pro" panose="020B0504020202020204" pitchFamily="34" charset="77"/>
              </a:rPr>
              <a:t>3. Debrief</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agenda</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68067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solidFill>
                  <a:schemeClr val="tx2"/>
                </a:solidFill>
              </a:rPr>
              <a:t>What time you eat.</a:t>
            </a:r>
            <a:endParaRPr lang="en-US" sz="8800" dirty="0">
              <a:solidFill>
                <a:schemeClr val="tx2"/>
              </a:solidFill>
            </a:endParaRPr>
          </a:p>
          <a:p>
            <a:pPr marL="0" indent="0">
              <a:buNone/>
            </a:pPr>
            <a:br>
              <a:rPr lang="en-US" sz="3600" dirty="0">
                <a:solidFill>
                  <a:schemeClr val="tx2"/>
                </a:solidFill>
              </a:rPr>
            </a:br>
            <a:r>
              <a:rPr lang="en-US" sz="3600" dirty="0">
                <a:solidFill>
                  <a:schemeClr val="tx2"/>
                </a:solidFill>
              </a:rPr>
              <a:t>Ex: Breakfast, lunch, dinner, eating a late dinner, snacks, etc.</a:t>
            </a:r>
            <a:endParaRPr lang="en-US" sz="1100" dirty="0">
              <a:solidFill>
                <a:schemeClr val="tx2"/>
              </a:solidFill>
            </a:endParaRPr>
          </a:p>
        </p:txBody>
      </p:sp>
      <p:sp>
        <p:nvSpPr>
          <p:cNvPr id="3" name="TextBox 2">
            <a:extLst>
              <a:ext uri="{FF2B5EF4-FFF2-40B4-BE49-F238E27FC236}">
                <a16:creationId xmlns:a16="http://schemas.microsoft.com/office/drawing/2014/main" id="{02F39A27-DBA7-914C-052B-96C182135B6D}"/>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7B6E2236-77EE-E744-560D-829C50B2AF2D}"/>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580990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5687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solidFill>
                  <a:schemeClr val="tx2"/>
                </a:solidFill>
                <a:latin typeface="Acumin Pro" panose="020B0504020202020204"/>
              </a:rPr>
              <a:t>How you share information about yourself.</a:t>
            </a:r>
            <a:endParaRPr lang="en-US" sz="6600" dirty="0">
              <a:solidFill>
                <a:schemeClr val="tx2"/>
              </a:solidFill>
              <a:latin typeface="Acumin Pro" panose="020B0504020202020204"/>
            </a:endParaRPr>
          </a:p>
          <a:p>
            <a:pPr marL="0" indent="0">
              <a:buNone/>
            </a:pPr>
            <a:br>
              <a:rPr lang="en-US" sz="2800" dirty="0">
                <a:solidFill>
                  <a:schemeClr val="tx2"/>
                </a:solidFill>
                <a:latin typeface="Acumin Pro" panose="020B0504020202020204"/>
              </a:rPr>
            </a:br>
            <a:r>
              <a:rPr lang="en-US" sz="2800" dirty="0">
                <a:solidFill>
                  <a:schemeClr val="tx2"/>
                </a:solidFill>
                <a:latin typeface="Acumin Pro" panose="020B0504020202020204"/>
              </a:rPr>
              <a:t>Ex: Sharing personality characteristics, interests, about family, etc.</a:t>
            </a:r>
            <a:endParaRPr lang="en-US" sz="100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8A7E5B7F-E8AF-BCFC-EFC4-C68937420AEF}"/>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2D97DB02-3503-921A-BCC1-B27C7C0AC776}"/>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450012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75687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000" b="1" dirty="0">
                <a:solidFill>
                  <a:schemeClr val="tx2"/>
                </a:solidFill>
                <a:latin typeface="Acumin Pro" panose="020B0504020202020204" pitchFamily="34" charset="0"/>
              </a:rPr>
              <a:t>How you indicate where you are from.</a:t>
            </a:r>
            <a:br>
              <a:rPr lang="en-US" sz="4000" b="1" dirty="0">
                <a:solidFill>
                  <a:schemeClr val="tx2"/>
                </a:solidFill>
                <a:latin typeface="Acumin Pro" panose="020B0504020202020204" pitchFamily="34" charset="0"/>
              </a:rPr>
            </a:br>
            <a:br>
              <a:rPr lang="en-US" sz="2800" dirty="0">
                <a:solidFill>
                  <a:schemeClr val="tx2"/>
                </a:solidFill>
                <a:latin typeface="Acumin Pro" panose="020B0504020202020204" pitchFamily="34" charset="0"/>
              </a:rPr>
            </a:br>
            <a:r>
              <a:rPr lang="en-US" sz="2800" dirty="0">
                <a:solidFill>
                  <a:schemeClr val="tx2"/>
                </a:solidFill>
                <a:latin typeface="Acumin Pro" panose="020B0504020202020204" pitchFamily="34" charset="0"/>
              </a:rPr>
              <a:t>Ex: </a:t>
            </a:r>
            <a:r>
              <a:rPr lang="en-US" sz="2800" dirty="0">
                <a:solidFill>
                  <a:schemeClr val="tx2"/>
                </a:solidFill>
                <a:effectLst/>
                <a:latin typeface="Acumin Pro" panose="020B0504020202020204" pitchFamily="34" charset="0"/>
                <a:ea typeface="Yu Mincho" panose="02020400000000000000" pitchFamily="18" charset="-128"/>
                <a:cs typeface="Times New Roman" panose="02020603050405020304" pitchFamily="18" charset="0"/>
              </a:rPr>
              <a:t>Country name, city name, region name, qualifying language, etc.</a:t>
            </a:r>
          </a:p>
          <a:p>
            <a:pPr marL="0" indent="0">
              <a:buNone/>
            </a:pPr>
            <a:endParaRPr lang="en-US" sz="1000" dirty="0">
              <a:solidFill>
                <a:schemeClr val="tx2"/>
              </a:solidFill>
              <a:latin typeface="Acumin Pro" panose="020B0504020202020204" pitchFamily="34" charset="0"/>
            </a:endParaRPr>
          </a:p>
        </p:txBody>
      </p:sp>
      <p:sp>
        <p:nvSpPr>
          <p:cNvPr id="3" name="TextBox 2">
            <a:extLst>
              <a:ext uri="{FF2B5EF4-FFF2-40B4-BE49-F238E27FC236}">
                <a16:creationId xmlns:a16="http://schemas.microsoft.com/office/drawing/2014/main" id="{8A7E5B7F-E8AF-BCFC-EFC4-C68937420AEF}"/>
              </a:ext>
            </a:extLst>
          </p:cNvPr>
          <p:cNvSpPr txBox="1"/>
          <p:nvPr/>
        </p:nvSpPr>
        <p:spPr>
          <a:xfrm>
            <a:off x="7829550" y="1945838"/>
            <a:ext cx="3829050" cy="3693319"/>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pitchFamily="34" charset="0"/>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a:t>
            </a:r>
            <a:b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br>
            <a:endPar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pitchFamily="34" charset="0"/>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br>
            <a:endPar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pitchFamily="34" charset="0"/>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pitchFamily="34" charset="0"/>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2D97DB02-3503-921A-BCC1-B27C7C0AC776}"/>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pitchFamily="34" charset="0"/>
                <a:cs typeface="Calibri" panose="020F0502020204030204" pitchFamily="34" charset="0"/>
              </a:rPr>
              <a:t> </a:t>
            </a:r>
            <a:r>
              <a:rPr lang="en-US" sz="1800" b="0" i="0" u="none" strike="noStrike" dirty="0">
                <a:solidFill>
                  <a:schemeClr val="tx2"/>
                </a:solidFill>
                <a:effectLst/>
                <a:latin typeface="Acumin Pro" panose="020B0504020202020204" pitchFamily="34" charset="0"/>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pitchFamily="34" charset="0"/>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pitchFamily="34" charset="0"/>
                <a:cs typeface="Calibri" panose="020F0502020204030204" pitchFamily="34" charset="0"/>
              </a:rPr>
              <a:t> </a:t>
            </a:r>
            <a:r>
              <a:rPr lang="en-US" sz="1800" b="0" i="0" u="none" strike="noStrike" dirty="0">
                <a:solidFill>
                  <a:schemeClr val="tx2"/>
                </a:solidFill>
                <a:effectLst/>
                <a:latin typeface="Acumin Pro" panose="020B0504020202020204" pitchFamily="34" charset="0"/>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pitchFamily="34" charset="0"/>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pitchFamily="34" charset="0"/>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pitchFamily="34" charset="0"/>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pitchFamily="34" charset="0"/>
                <a:cs typeface="Calibri" panose="020F0502020204030204" pitchFamily="34" charset="0"/>
              </a:rPr>
              <a:t> </a:t>
            </a:r>
            <a:r>
              <a:rPr lang="en-US" sz="1800" b="0" i="0" u="none" strike="noStrike" dirty="0">
                <a:solidFill>
                  <a:schemeClr val="tx2"/>
                </a:solidFill>
                <a:effectLst/>
                <a:latin typeface="Acumin Pro" panose="020B0504020202020204" pitchFamily="34" charset="0"/>
                <a:cs typeface="Calibri" panose="020F0502020204030204" pitchFamily="34" charset="0"/>
              </a:rPr>
              <a:t>"I </a:t>
            </a:r>
            <a:r>
              <a:rPr lang="en-US" sz="1800" dirty="0">
                <a:solidFill>
                  <a:schemeClr val="tx2"/>
                </a:solidFill>
                <a:latin typeface="Acumin Pro" panose="020B0504020202020204" pitchFamily="34" charset="0"/>
                <a:cs typeface="Calibri" panose="020F0502020204030204" pitchFamily="34" charset="0"/>
              </a:rPr>
              <a:t>blend cultural practices</a:t>
            </a:r>
            <a:r>
              <a:rPr lang="en-US" sz="1800" b="0" i="0" u="none" strike="noStrike" dirty="0">
                <a:solidFill>
                  <a:schemeClr val="tx2"/>
                </a:solidFill>
                <a:effectLst/>
                <a:latin typeface="Acumin Pro" panose="020B0504020202020204" pitchFamily="34" charset="0"/>
                <a:cs typeface="Calibri" panose="020F0502020204030204" pitchFamily="34" charset="0"/>
              </a:rPr>
              <a:t>”</a:t>
            </a:r>
          </a:p>
        </p:txBody>
      </p:sp>
    </p:spTree>
    <p:extLst>
      <p:ext uri="{BB962C8B-B14F-4D97-AF65-F5344CB8AC3E}">
        <p14:creationId xmlns:p14="http://schemas.microsoft.com/office/powerpoint/2010/main" val="96682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3928329"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solidFill>
                  <a:schemeClr val="tx2"/>
                </a:solidFill>
                <a:latin typeface="Acumin Pro" panose="020B0504020202020204"/>
              </a:rPr>
              <a:t>How you seek help.</a:t>
            </a:r>
            <a:br>
              <a:rPr lang="en-US" dirty="0">
                <a:solidFill>
                  <a:schemeClr val="tx2"/>
                </a:solidFill>
                <a:latin typeface="Acumin Pro" panose="020B0504020202020204"/>
              </a:rPr>
            </a:br>
            <a:endParaRPr lang="en-US" dirty="0">
              <a:solidFill>
                <a:schemeClr val="tx2"/>
              </a:solidFill>
              <a:latin typeface="Acumin Pro" panose="020B0504020202020204"/>
            </a:endParaRPr>
          </a:p>
          <a:p>
            <a:pPr marL="0" indent="0">
              <a:buNone/>
            </a:pPr>
            <a:r>
              <a:rPr lang="en-US" dirty="0">
                <a:solidFill>
                  <a:schemeClr val="tx2"/>
                </a:solidFill>
                <a:latin typeface="Acumin Pro" panose="020B0504020202020204"/>
              </a:rPr>
              <a:t>Ex: Asking directly vs indirectly, asking peers or authority figures, etc.</a:t>
            </a:r>
            <a:endParaRPr lang="en-US" sz="1050" dirty="0">
              <a:solidFill>
                <a:schemeClr val="tx2"/>
              </a:solidFill>
              <a:latin typeface="Acumin Pro" panose="020B0504020202020204"/>
            </a:endParaRPr>
          </a:p>
        </p:txBody>
      </p:sp>
      <p:sp>
        <p:nvSpPr>
          <p:cNvPr id="3" name="TextBox 2">
            <a:extLst>
              <a:ext uri="{FF2B5EF4-FFF2-40B4-BE49-F238E27FC236}">
                <a16:creationId xmlns:a16="http://schemas.microsoft.com/office/drawing/2014/main" id="{E886B402-547A-2539-152C-61297EF7CF1B}"/>
              </a:ext>
            </a:extLst>
          </p:cNvPr>
          <p:cNvSpPr txBox="1"/>
          <p:nvPr/>
        </p:nvSpPr>
        <p:spPr>
          <a:xfrm>
            <a:off x="7829550" y="1945838"/>
            <a:ext cx="3829050" cy="3416320"/>
          </a:xfrm>
          <a:prstGeom prst="rect">
            <a:avLst/>
          </a:prstGeom>
          <a:noFill/>
        </p:spPr>
        <p:txBody>
          <a:bodyPr wrap="square">
            <a:spAutoFit/>
          </a:bodyPr>
          <a:lstStyle/>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I have the skills and knowledge I would need to adapt, i.e., can I adapt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effectively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Do others want or expect me to adapt, i.e., is it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appropriate</a:t>
            </a:r>
            <a:r>
              <a:rPr lang="en-US" sz="1800" dirty="0">
                <a:solidFill>
                  <a:schemeClr val="tx2"/>
                </a:solidFill>
                <a:latin typeface="Acumin Pro" panose="020B0504020202020204"/>
                <a:ea typeface="Lato" panose="020F0502020204030203" pitchFamily="34" charset="0"/>
                <a:cs typeface="Calibri" panose="020F0502020204030204" pitchFamily="34" charset="0"/>
              </a:rPr>
              <a:t> to adapt in this situation?</a:t>
            </a:r>
            <a:br>
              <a:rPr lang="en-US" sz="1800" dirty="0">
                <a:solidFill>
                  <a:schemeClr val="tx2"/>
                </a:solidFill>
                <a:latin typeface="Acumin Pro" panose="020B0504020202020204"/>
                <a:ea typeface="Lato" panose="020F0502020204030203" pitchFamily="34" charset="0"/>
                <a:cs typeface="Calibri" panose="020F0502020204030204" pitchFamily="34" charset="0"/>
              </a:rPr>
            </a:br>
            <a:endParaRPr lang="en-US" sz="1800" dirty="0">
              <a:solidFill>
                <a:schemeClr val="tx2"/>
              </a:solidFill>
              <a:latin typeface="Acumin Pro" panose="020B0504020202020204"/>
              <a:ea typeface="Lato" panose="020F0502020204030203" pitchFamily="34" charset="0"/>
              <a:cs typeface="Calibri" panose="020F0502020204030204" pitchFamily="34" charset="0"/>
            </a:endParaRPr>
          </a:p>
          <a:p>
            <a:pPr marL="285750" indent="-285750">
              <a:buFont typeface="Arial" panose="020B0604020202020204" pitchFamily="34" charset="0"/>
              <a:buChar char="•"/>
            </a:pPr>
            <a:r>
              <a:rPr lang="en-US" sz="1800" dirty="0">
                <a:solidFill>
                  <a:schemeClr val="tx2"/>
                </a:solidFill>
                <a:latin typeface="Acumin Pro" panose="020B0504020202020204"/>
                <a:ea typeface="Lato" panose="020F0502020204030203" pitchFamily="34" charset="0"/>
                <a:cs typeface="Calibri" panose="020F0502020204030204" pitchFamily="34" charset="0"/>
              </a:rPr>
              <a:t>Would adapting violate or conflict with my deep-seated morality or ethics, i.e., would adapting be </a:t>
            </a:r>
            <a:r>
              <a:rPr lang="en-US" sz="1800" b="1" i="1" u="sng" dirty="0">
                <a:solidFill>
                  <a:schemeClr val="tx2"/>
                </a:solidFill>
                <a:latin typeface="Acumin Pro" panose="020B0504020202020204"/>
                <a:ea typeface="Lato" panose="020F0502020204030203" pitchFamily="34" charset="0"/>
                <a:cs typeface="Calibri" panose="020F0502020204030204" pitchFamily="34" charset="0"/>
              </a:rPr>
              <a:t>satisfactory</a:t>
            </a:r>
            <a:r>
              <a:rPr lang="en-US" sz="1800" dirty="0">
                <a:solidFill>
                  <a:schemeClr val="tx2"/>
                </a:solidFill>
                <a:latin typeface="Acumin Pro" panose="020B0504020202020204"/>
                <a:ea typeface="Lato" panose="020F0502020204030203" pitchFamily="34" charset="0"/>
                <a:cs typeface="Calibri" panose="020F0502020204030204" pitchFamily="34" charset="0"/>
              </a:rPr>
              <a:t>?</a:t>
            </a:r>
          </a:p>
        </p:txBody>
      </p:sp>
      <p:sp>
        <p:nvSpPr>
          <p:cNvPr id="11" name="TextBox 10">
            <a:extLst>
              <a:ext uri="{FF2B5EF4-FFF2-40B4-BE49-F238E27FC236}">
                <a16:creationId xmlns:a16="http://schemas.microsoft.com/office/drawing/2014/main" id="{5EA582C9-62A8-33F6-51B3-054E007A540B}"/>
              </a:ext>
            </a:extLst>
          </p:cNvPr>
          <p:cNvSpPr txBox="1"/>
          <p:nvPr/>
        </p:nvSpPr>
        <p:spPr>
          <a:xfrm>
            <a:off x="4829175" y="1945838"/>
            <a:ext cx="2819400" cy="3139321"/>
          </a:xfrm>
          <a:prstGeom prst="rect">
            <a:avLst/>
          </a:prstGeom>
          <a:noFill/>
        </p:spPr>
        <p:txBody>
          <a:bodyPr wrap="square">
            <a:spAutoFit/>
          </a:bodyPr>
          <a:lstStyle/>
          <a:p>
            <a:pPr rtl="0" fontAlgn="base">
              <a:spcBef>
                <a:spcPts val="0"/>
              </a:spcBef>
              <a:spcAft>
                <a:spcPts val="0"/>
              </a:spcAft>
              <a:buFont typeface="+mj-lt"/>
              <a:buAutoNum type="arabicPeriod"/>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Adapt to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2"/>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“Be yourself” (do what comes naturally to you)</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3"/>
            </a:pPr>
            <a:r>
              <a:rPr lang="en-US" sz="1800" b="0" i="0" u="none" strike="noStrike" dirty="0">
                <a:solidFill>
                  <a:schemeClr val="tx2"/>
                </a:solidFill>
                <a:effectLst/>
                <a:latin typeface="Acumin Pro" panose="020B0504020202020204"/>
                <a:cs typeface="Calibri" panose="020F0502020204030204" pitchFamily="34" charset="0"/>
              </a:rPr>
              <a:t>“Being myself works in the local culture”</a:t>
            </a:r>
          </a:p>
          <a:p>
            <a:pPr rtl="0" fontAlgn="base">
              <a:spcBef>
                <a:spcPts val="0"/>
              </a:spcBef>
              <a:spcAft>
                <a:spcPts val="0"/>
              </a:spcAft>
            </a:pPr>
            <a:endParaRPr lang="en-US" sz="1800" b="0" i="0" u="none" strike="noStrike" dirty="0">
              <a:solidFill>
                <a:schemeClr val="tx2"/>
              </a:solidFill>
              <a:effectLst/>
              <a:latin typeface="Acumin Pro" panose="020B0504020202020204"/>
              <a:cs typeface="Calibri" panose="020F0502020204030204" pitchFamily="34" charset="0"/>
            </a:endParaRPr>
          </a:p>
          <a:p>
            <a:pPr rtl="0" fontAlgn="base">
              <a:spcBef>
                <a:spcPts val="0"/>
              </a:spcBef>
              <a:spcAft>
                <a:spcPts val="0"/>
              </a:spcAft>
              <a:buFont typeface="+mj-lt"/>
              <a:buAutoNum type="arabicPeriod" startAt="4"/>
            </a:pPr>
            <a:r>
              <a:rPr lang="en-US" sz="1800" i="0" u="none" strike="noStrike" dirty="0">
                <a:solidFill>
                  <a:schemeClr val="tx2"/>
                </a:solidFill>
                <a:latin typeface="Acumin Pro" panose="020B0504020202020204"/>
                <a:cs typeface="Calibri" panose="020F0502020204030204" pitchFamily="34" charset="0"/>
              </a:rPr>
              <a:t> </a:t>
            </a:r>
            <a:r>
              <a:rPr lang="en-US" sz="1800" b="0" i="0" u="none" strike="noStrike" dirty="0">
                <a:solidFill>
                  <a:schemeClr val="tx2"/>
                </a:solidFill>
                <a:effectLst/>
                <a:latin typeface="Acumin Pro" panose="020B0504020202020204"/>
                <a:cs typeface="Calibri" panose="020F0502020204030204" pitchFamily="34" charset="0"/>
              </a:rPr>
              <a:t>"I </a:t>
            </a:r>
            <a:r>
              <a:rPr lang="en-US" sz="1800" dirty="0">
                <a:solidFill>
                  <a:schemeClr val="tx2"/>
                </a:solidFill>
                <a:latin typeface="Acumin Pro" panose="020B0504020202020204"/>
                <a:cs typeface="Calibri" panose="020F0502020204030204" pitchFamily="34" charset="0"/>
              </a:rPr>
              <a:t>blend cultural practices</a:t>
            </a:r>
            <a:r>
              <a:rPr lang="en-US" sz="1800" b="0" i="0" u="none" strike="noStrike" dirty="0">
                <a:solidFill>
                  <a:schemeClr val="tx2"/>
                </a:solidFill>
                <a:effectLst/>
                <a:latin typeface="Acumin Pro" panose="020B0504020202020204"/>
                <a:cs typeface="Calibri" panose="020F0502020204030204" pitchFamily="34" charset="0"/>
              </a:rPr>
              <a:t>”</a:t>
            </a:r>
          </a:p>
        </p:txBody>
      </p:sp>
    </p:spTree>
    <p:extLst>
      <p:ext uri="{BB962C8B-B14F-4D97-AF65-F5344CB8AC3E}">
        <p14:creationId xmlns:p14="http://schemas.microsoft.com/office/powerpoint/2010/main" val="22403395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Body Text">
            <a:extLst>
              <a:ext uri="{FF2B5EF4-FFF2-40B4-BE49-F238E27FC236}">
                <a16:creationId xmlns:a16="http://schemas.microsoft.com/office/drawing/2014/main" id="{2A531DB5-3414-296C-368A-AA1B28F3AA88}"/>
              </a:ext>
            </a:extLst>
          </p:cNvPr>
          <p:cNvSpPr txBox="1">
            <a:spLocks/>
          </p:cNvSpPr>
          <p:nvPr/>
        </p:nvSpPr>
        <p:spPr>
          <a:xfrm>
            <a:off x="815121" y="1750323"/>
            <a:ext cx="4721383" cy="381455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b="1" dirty="0">
                <a:solidFill>
                  <a:schemeClr val="tx2"/>
                </a:solidFill>
                <a:latin typeface="Acumin Pro" panose="020B0504020202020204"/>
              </a:rPr>
              <a:t>What scenarios would you add?</a:t>
            </a:r>
          </a:p>
          <a:p>
            <a:pPr marL="0" indent="0">
              <a:buNone/>
            </a:pPr>
            <a:br>
              <a:rPr lang="en-US" dirty="0">
                <a:solidFill>
                  <a:schemeClr val="tx2"/>
                </a:solidFill>
                <a:latin typeface="Acumin Pro" panose="020B0504020202020204"/>
              </a:rPr>
            </a:br>
            <a:r>
              <a:rPr lang="en-US" dirty="0">
                <a:solidFill>
                  <a:schemeClr val="tx2"/>
                </a:solidFill>
                <a:latin typeface="Acumin Pro" panose="020B0504020202020204"/>
              </a:rPr>
              <a:t>Discuss in small groups.</a:t>
            </a:r>
            <a:r>
              <a:rPr lang="en-US" sz="800" dirty="0">
                <a:solidFill>
                  <a:schemeClr val="tx2"/>
                </a:solidFill>
                <a:latin typeface="Acumin Pro" panose="020B0504020202020204"/>
              </a:rPr>
              <a:t>.</a:t>
            </a:r>
          </a:p>
          <a:p>
            <a:pPr marL="0" indent="0">
              <a:buNone/>
            </a:pPr>
            <a:endParaRPr lang="en-US" sz="1050" dirty="0">
              <a:solidFill>
                <a:schemeClr val="tx2"/>
              </a:solidFill>
              <a:latin typeface="Acumin Pro" panose="020B0504020202020204"/>
            </a:endParaRPr>
          </a:p>
        </p:txBody>
      </p:sp>
    </p:spTree>
    <p:extLst>
      <p:ext uri="{BB962C8B-B14F-4D97-AF65-F5344CB8AC3E}">
        <p14:creationId xmlns:p14="http://schemas.microsoft.com/office/powerpoint/2010/main" val="3187901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Which scenarios did you add?</a:t>
            </a:r>
          </a:p>
          <a:p>
            <a:pPr>
              <a:spcBef>
                <a:spcPts val="800"/>
              </a:spcBef>
            </a:pP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How did it feel to go through these scenarios?</a:t>
            </a:r>
          </a:p>
          <a:p>
            <a:pPr>
              <a:spcBef>
                <a:spcPts val="800"/>
              </a:spcBef>
            </a:pP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In what situations did you choose to adapt (or not) and what criteria did you use to make that decision? </a:t>
            </a:r>
          </a:p>
          <a:p>
            <a:pPr marL="0" indent="0">
              <a:spcBef>
                <a:spcPts val="800"/>
              </a:spcBef>
              <a:buNone/>
            </a:pP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What is important about effective adaptation? What is important about appropriate adaptation? What is important about satisfactory adaptation? Would you add or subtract any criteria (outside of effective, appropriate, and satisfactory)?</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5534158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Were there any situations where it was particularly easy or difficult to make a choice to adapt or not? If so, why?</a:t>
            </a: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Were there any instances where you felt the choice to adapt would be dependent on the specific scenario? If so, can you provide the group with an example (i.e., who was involved? where did this scenario take place? when did this scenario happen?, etc.)?</a:t>
            </a: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Would you add any behaviors or situations to the list?</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364370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Where do you feel the most pressure to adapt? Where have you adapted that you wish you hadn’t and/or didn’t “have to?”</a:t>
            </a: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Whose responsibility is it to adapt?</a:t>
            </a: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What does it mean to “be yourself?”</a:t>
            </a:r>
            <a:b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2000" dirty="0">
                <a:solidFill>
                  <a:schemeClr val="tx2"/>
                </a:solidFill>
                <a:effectLst/>
                <a:latin typeface="Acumin Pro" panose="020B0504020202020204"/>
                <a:ea typeface="Yu Mincho" panose="02020400000000000000" pitchFamily="18" charset="-128"/>
                <a:cs typeface="Times New Roman" panose="02020603050405020304" pitchFamily="18" charset="0"/>
              </a:rPr>
              <a:t>What is the “local culture?”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059114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a:spcBef>
                <a:spcPts val="800"/>
              </a:spcBef>
            </a:pPr>
            <a: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t>Have you experienced anyone adapting to you here in the U.S.? What happened? How did you feel?</a:t>
            </a:r>
            <a:b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t>What if we were talking about adapting in your home country context? How would this change your decisions?</a:t>
            </a:r>
            <a:b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1800" dirty="0">
                <a:solidFill>
                  <a:schemeClr val="tx2"/>
                </a:solidFill>
                <a:effectLst/>
                <a:latin typeface="Acumin Pro" panose="020B0504020202020204"/>
                <a:ea typeface="Yu Mincho" panose="02020400000000000000" pitchFamily="18" charset="-128"/>
              </a:rPr>
              <a:t>Based on your experiences, what advice would you give someone struggling to adapt to life in the U.S.?</a:t>
            </a:r>
            <a:b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br>
            <a:endPar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endParaRPr>
          </a:p>
          <a:p>
            <a:pPr>
              <a:spcBef>
                <a:spcPts val="800"/>
              </a:spcBef>
            </a:pPr>
            <a:r>
              <a:rPr lang="en-US" sz="1800" dirty="0">
                <a:solidFill>
                  <a:schemeClr val="tx2"/>
                </a:solidFill>
                <a:effectLst/>
                <a:latin typeface="Acumin Pro" panose="020B0504020202020204"/>
                <a:ea typeface="Yu Mincho" panose="02020400000000000000" pitchFamily="18" charset="-128"/>
                <a:cs typeface="Times New Roman" panose="02020603050405020304" pitchFamily="18" charset="0"/>
              </a:rPr>
              <a:t>What did you learn about adapting to different cultures? </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debrief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15641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514350" indent="-514350">
              <a:lnSpc>
                <a:spcPct val="100000"/>
              </a:lnSpc>
              <a:buAutoNum type="arabicPeriod"/>
            </a:pPr>
            <a:r>
              <a:rPr lang="en-US" sz="2800" spc="-106" dirty="0">
                <a:solidFill>
                  <a:schemeClr val="tx2"/>
                </a:solidFill>
                <a:latin typeface="Acumin Pro" panose="020B0504020202020204"/>
                <a:cs typeface="Calibri" panose="020F0502020204030204" pitchFamily="34" charset="0"/>
              </a:rPr>
              <a:t>Articulate what is important to you when deciding to adapt (or not) across cultures and contexts.</a:t>
            </a:r>
          </a:p>
          <a:p>
            <a:pPr marL="514350" indent="-514350">
              <a:lnSpc>
                <a:spcPct val="100000"/>
              </a:lnSpc>
              <a:buAutoNum type="arabicPeriod"/>
            </a:pPr>
            <a:r>
              <a:rPr lang="en-US" sz="2800" spc="-106" dirty="0">
                <a:solidFill>
                  <a:schemeClr val="tx2"/>
                </a:solidFill>
                <a:latin typeface="Acumin Pro" panose="020B0504020202020204"/>
                <a:cs typeface="Calibri" panose="020F0502020204030204" pitchFamily="34" charset="0"/>
              </a:rPr>
              <a:t>Describe the ways in which others make adaptation decisions.</a:t>
            </a:r>
          </a:p>
          <a:p>
            <a:pPr marL="0" indent="0">
              <a:lnSpc>
                <a:spcPct val="100000"/>
              </a:lnSpc>
              <a:buNone/>
            </a:pPr>
            <a:endParaRPr lang="en-US" dirty="0">
              <a:solidFill>
                <a:schemeClr val="tx2"/>
              </a:solidFill>
              <a:latin typeface="Acumin Pro" panose="020B0504020202020204"/>
            </a:endParaRP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4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ADAPT OR BE YOURSELF: </a:t>
              </a:r>
              <a:r>
                <a:rPr lang="en-US" sz="24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learning objectives</a:t>
              </a:r>
              <a:endParaRPr lang="en-US" sz="24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60885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0" indent="0">
              <a:lnSpc>
                <a:spcPct val="100000"/>
              </a:lnSpc>
              <a:buNone/>
            </a:pPr>
            <a:r>
              <a:rPr lang="en-US" dirty="0">
                <a:solidFill>
                  <a:schemeClr val="tx2"/>
                </a:solidFill>
                <a:latin typeface="Acumin Pro" panose="020B0504020202020204" pitchFamily="34" charset="77"/>
              </a:rPr>
              <a:t>What is adaptation?</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566885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0" indent="0">
              <a:lnSpc>
                <a:spcPct val="100000"/>
              </a:lnSpc>
              <a:buNone/>
            </a:pPr>
            <a:r>
              <a:rPr lang="en-US" dirty="0">
                <a:solidFill>
                  <a:schemeClr val="tx2"/>
                </a:solidFill>
                <a:latin typeface="Acumin Pro" panose="020B0504020202020204" pitchFamily="34" charset="77"/>
              </a:rPr>
              <a:t>What is adaptation?</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14FFCEEB-B1FD-2DBE-5873-27D17E7C5B1B}"/>
              </a:ext>
            </a:extLst>
          </p:cNvPr>
          <p:cNvSpPr txBox="1"/>
          <p:nvPr/>
        </p:nvSpPr>
        <p:spPr>
          <a:xfrm>
            <a:off x="733425" y="2190750"/>
            <a:ext cx="10287000" cy="1200329"/>
          </a:xfrm>
          <a:prstGeom prst="rect">
            <a:avLst/>
          </a:prstGeom>
          <a:noFill/>
        </p:spPr>
        <p:txBody>
          <a:bodyPr wrap="square" rtlCol="0">
            <a:spAutoFit/>
          </a:bodyPr>
          <a:lstStyle/>
          <a:p>
            <a:pPr>
              <a:spcBef>
                <a:spcPct val="0"/>
              </a:spcBef>
            </a:pPr>
            <a:r>
              <a:rPr lang="en-US" sz="1800" spc="235" dirty="0">
                <a:solidFill>
                  <a:schemeClr val="tx2"/>
                </a:solidFill>
                <a:latin typeface="Acumin Pro" panose="020B0504020202020204"/>
                <a:cs typeface="Calibri" panose="020F0502020204030204" pitchFamily="34" charset="0"/>
              </a:rPr>
              <a:t>How we change or shift our behaviors based on the requirements of a situation.</a:t>
            </a:r>
          </a:p>
          <a:p>
            <a:pPr>
              <a:spcBef>
                <a:spcPct val="0"/>
              </a:spcBef>
            </a:pPr>
            <a:endParaRPr lang="en-US" spc="235" dirty="0">
              <a:solidFill>
                <a:schemeClr val="tx2"/>
              </a:solidFill>
              <a:latin typeface="Acumin Pro" panose="020B0504020202020204"/>
              <a:cs typeface="Calibri" panose="020F0502020204030204" pitchFamily="34" charset="0"/>
            </a:endParaRPr>
          </a:p>
          <a:p>
            <a:pPr>
              <a:spcBef>
                <a:spcPct val="0"/>
              </a:spcBef>
            </a:pPr>
            <a:r>
              <a:rPr lang="en-US" spc="235" dirty="0">
                <a:solidFill>
                  <a:schemeClr val="tx2"/>
                </a:solidFill>
                <a:latin typeface="Acumin Pro" panose="020B0504020202020204"/>
                <a:cs typeface="Calibri" panose="020F0502020204030204" pitchFamily="34" charset="0"/>
              </a:rPr>
              <a:t>Ting-Toomey (1999)</a:t>
            </a:r>
          </a:p>
          <a:p>
            <a:endParaRPr lang="en-US" dirty="0">
              <a:solidFill>
                <a:schemeClr val="tx2"/>
              </a:solidFill>
              <a:latin typeface="Acumin Pro" panose="020B0504020202020204"/>
            </a:endParaRPr>
          </a:p>
        </p:txBody>
      </p:sp>
    </p:spTree>
    <p:extLst>
      <p:ext uri="{BB962C8B-B14F-4D97-AF65-F5344CB8AC3E}">
        <p14:creationId xmlns:p14="http://schemas.microsoft.com/office/powerpoint/2010/main" val="177659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0" indent="0">
              <a:lnSpc>
                <a:spcPct val="100000"/>
              </a:lnSpc>
              <a:buNone/>
            </a:pPr>
            <a:r>
              <a:rPr lang="en-US" dirty="0">
                <a:solidFill>
                  <a:schemeClr val="tx2"/>
                </a:solidFill>
                <a:latin typeface="Acumin Pro" panose="020B0504020202020204" pitchFamily="34" charset="77"/>
              </a:rPr>
              <a:t>What is adaptation?</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14FFCEEB-B1FD-2DBE-5873-27D17E7C5B1B}"/>
              </a:ext>
            </a:extLst>
          </p:cNvPr>
          <p:cNvSpPr txBox="1"/>
          <p:nvPr/>
        </p:nvSpPr>
        <p:spPr>
          <a:xfrm>
            <a:off x="733425" y="2190750"/>
            <a:ext cx="10287000" cy="3254737"/>
          </a:xfrm>
          <a:prstGeom prst="rect">
            <a:avLst/>
          </a:prstGeom>
          <a:noFill/>
        </p:spPr>
        <p:txBody>
          <a:bodyPr wrap="square" rtlCol="0">
            <a:spAutoFit/>
          </a:bodyPr>
          <a:lstStyle/>
          <a:p>
            <a:pPr>
              <a:lnSpc>
                <a:spcPts val="2499"/>
              </a:lnSpc>
              <a:spcBef>
                <a:spcPct val="0"/>
              </a:spcBef>
            </a:pPr>
            <a:r>
              <a:rPr lang="en-US" sz="1800" spc="235" dirty="0">
                <a:solidFill>
                  <a:schemeClr val="tx2"/>
                </a:solidFill>
                <a:latin typeface="Acumin Pro" panose="020B0504020202020204"/>
                <a:cs typeface="Calibri" panose="020F0502020204030204" pitchFamily="34" charset="0"/>
              </a:rPr>
              <a:t>Do I have the skills and knowledge I would need to adapt, i.e., can I adapt </a:t>
            </a:r>
            <a:r>
              <a:rPr lang="en-US" sz="1800" b="1" i="1" u="sng" spc="235" dirty="0">
                <a:solidFill>
                  <a:schemeClr val="tx2"/>
                </a:solidFill>
                <a:latin typeface="Acumin Pro" panose="020B0504020202020204"/>
                <a:cs typeface="Calibri" panose="020F0502020204030204" pitchFamily="34" charset="0"/>
              </a:rPr>
              <a:t>effectively</a:t>
            </a:r>
            <a:r>
              <a:rPr lang="en-US" sz="1800" spc="235" dirty="0">
                <a:solidFill>
                  <a:schemeClr val="tx2"/>
                </a:solidFill>
                <a:latin typeface="Acumin Pro" panose="020B0504020202020204"/>
                <a:cs typeface="Calibri" panose="020F0502020204030204" pitchFamily="34" charset="0"/>
              </a:rPr>
              <a:t>?</a:t>
            </a:r>
          </a:p>
          <a:p>
            <a:pPr>
              <a:lnSpc>
                <a:spcPts val="2499"/>
              </a:lnSpc>
              <a:spcBef>
                <a:spcPct val="0"/>
              </a:spcBef>
            </a:pPr>
            <a:endParaRPr lang="en-US" sz="1800" spc="235" dirty="0">
              <a:solidFill>
                <a:schemeClr val="tx2"/>
              </a:solidFill>
              <a:latin typeface="Acumin Pro" panose="020B0504020202020204"/>
              <a:cs typeface="Calibri" panose="020F0502020204030204" pitchFamily="34" charset="0"/>
            </a:endParaRPr>
          </a:p>
          <a:p>
            <a:pPr>
              <a:lnSpc>
                <a:spcPts val="2499"/>
              </a:lnSpc>
              <a:spcBef>
                <a:spcPct val="0"/>
              </a:spcBef>
            </a:pPr>
            <a:r>
              <a:rPr lang="en-US" sz="1800" spc="235" dirty="0">
                <a:solidFill>
                  <a:schemeClr val="tx2"/>
                </a:solidFill>
                <a:latin typeface="Acumin Pro" panose="020B0504020202020204"/>
                <a:cs typeface="Calibri" panose="020F0502020204030204" pitchFamily="34" charset="0"/>
              </a:rPr>
              <a:t>Do others want or expect me to adapt, i.e., is it </a:t>
            </a:r>
            <a:r>
              <a:rPr lang="en-US" sz="1800" b="1" i="1" u="sng" spc="235" dirty="0">
                <a:solidFill>
                  <a:schemeClr val="tx2"/>
                </a:solidFill>
                <a:latin typeface="Acumin Pro" panose="020B0504020202020204"/>
                <a:cs typeface="Calibri" panose="020F0502020204030204" pitchFamily="34" charset="0"/>
              </a:rPr>
              <a:t>appropriate</a:t>
            </a:r>
            <a:r>
              <a:rPr lang="en-US" sz="1800" spc="235" dirty="0">
                <a:solidFill>
                  <a:schemeClr val="tx2"/>
                </a:solidFill>
                <a:latin typeface="Acumin Pro" panose="020B0504020202020204"/>
                <a:cs typeface="Calibri" panose="020F0502020204030204" pitchFamily="34" charset="0"/>
              </a:rPr>
              <a:t> to adapt in this situation?</a:t>
            </a:r>
          </a:p>
          <a:p>
            <a:pPr>
              <a:lnSpc>
                <a:spcPts val="2499"/>
              </a:lnSpc>
              <a:spcBef>
                <a:spcPct val="0"/>
              </a:spcBef>
            </a:pPr>
            <a:endParaRPr lang="en-US" sz="1800" spc="235" dirty="0">
              <a:solidFill>
                <a:schemeClr val="tx2"/>
              </a:solidFill>
              <a:latin typeface="Acumin Pro" panose="020B0504020202020204"/>
              <a:cs typeface="Calibri" panose="020F0502020204030204" pitchFamily="34" charset="0"/>
            </a:endParaRPr>
          </a:p>
          <a:p>
            <a:pPr>
              <a:lnSpc>
                <a:spcPts val="2499"/>
              </a:lnSpc>
              <a:spcBef>
                <a:spcPct val="0"/>
              </a:spcBef>
            </a:pPr>
            <a:r>
              <a:rPr lang="en-US" sz="1800" spc="235" dirty="0">
                <a:solidFill>
                  <a:schemeClr val="tx2"/>
                </a:solidFill>
                <a:latin typeface="Acumin Pro" panose="020B0504020202020204"/>
                <a:cs typeface="Calibri" panose="020F0502020204030204" pitchFamily="34" charset="0"/>
              </a:rPr>
              <a:t>Would adapting violate or conflict with my deep-seated morality or ethics, i.e., would adapting be </a:t>
            </a:r>
            <a:r>
              <a:rPr lang="en-US" sz="1800" b="1" i="1" u="sng" spc="235" dirty="0">
                <a:solidFill>
                  <a:schemeClr val="tx2"/>
                </a:solidFill>
                <a:latin typeface="Acumin Pro" panose="020B0504020202020204"/>
                <a:cs typeface="Calibri" panose="020F0502020204030204" pitchFamily="34" charset="0"/>
              </a:rPr>
              <a:t>satisfactory</a:t>
            </a:r>
            <a:r>
              <a:rPr lang="en-US" sz="1800" spc="235" dirty="0">
                <a:solidFill>
                  <a:schemeClr val="tx2"/>
                </a:solidFill>
                <a:latin typeface="Acumin Pro" panose="020B0504020202020204"/>
                <a:cs typeface="Calibri" panose="020F0502020204030204" pitchFamily="34" charset="0"/>
              </a:rPr>
              <a:t>? </a:t>
            </a:r>
          </a:p>
          <a:p>
            <a:pPr>
              <a:lnSpc>
                <a:spcPts val="2499"/>
              </a:lnSpc>
              <a:spcBef>
                <a:spcPct val="0"/>
              </a:spcBef>
            </a:pPr>
            <a:endParaRPr lang="en-US" sz="1800" spc="235" dirty="0">
              <a:solidFill>
                <a:schemeClr val="tx2"/>
              </a:solidFill>
              <a:latin typeface="Acumin Pro" panose="020B0504020202020204"/>
              <a:cs typeface="Calibri" panose="020F0502020204030204" pitchFamily="34" charset="0"/>
            </a:endParaRPr>
          </a:p>
          <a:p>
            <a:pPr>
              <a:spcBef>
                <a:spcPct val="0"/>
              </a:spcBef>
            </a:pPr>
            <a:r>
              <a:rPr lang="en-US" spc="235" dirty="0">
                <a:solidFill>
                  <a:schemeClr val="tx2"/>
                </a:solidFill>
                <a:latin typeface="Acumin Pro" panose="020B0504020202020204"/>
                <a:cs typeface="Calibri" panose="020F0502020204030204" pitchFamily="34" charset="0"/>
              </a:rPr>
              <a:t>Ting-Toomey (1999)</a:t>
            </a:r>
          </a:p>
        </p:txBody>
      </p:sp>
    </p:spTree>
    <p:extLst>
      <p:ext uri="{BB962C8B-B14F-4D97-AF65-F5344CB8AC3E}">
        <p14:creationId xmlns:p14="http://schemas.microsoft.com/office/powerpoint/2010/main" val="128255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523999"/>
            <a:ext cx="10515600" cy="4653607"/>
          </a:xfrm>
        </p:spPr>
        <p:txBody>
          <a:bodyPr>
            <a:noAutofit/>
          </a:bodyPr>
          <a:lstStyle/>
          <a:p>
            <a:pPr marL="0" indent="0">
              <a:lnSpc>
                <a:spcPct val="100000"/>
              </a:lnSpc>
              <a:buNone/>
            </a:pPr>
            <a:r>
              <a:rPr lang="en-US" dirty="0">
                <a:solidFill>
                  <a:schemeClr val="tx2"/>
                </a:solidFill>
                <a:latin typeface="Acumin Pro" panose="020B0504020202020204" pitchFamily="34" charset="77"/>
              </a:rPr>
              <a:t>What has been your experience like adapting in your new cultural context?</a:t>
            </a:r>
          </a:p>
          <a:p>
            <a:pPr marL="0" indent="0">
              <a:lnSpc>
                <a:spcPct val="100000"/>
              </a:lnSpc>
              <a:buNone/>
            </a:pPr>
            <a:endParaRPr lang="en-US" dirty="0">
              <a:solidFill>
                <a:schemeClr val="tx2"/>
              </a:solidFill>
              <a:latin typeface="Acumin Pro" panose="020B0504020202020204" pitchFamily="34" charset="77"/>
            </a:endParaRPr>
          </a:p>
          <a:p>
            <a:pPr marL="0" indent="0">
              <a:lnSpc>
                <a:spcPct val="100000"/>
              </a:lnSpc>
              <a:buNone/>
            </a:pPr>
            <a:r>
              <a:rPr lang="en-US" dirty="0">
                <a:solidFill>
                  <a:schemeClr val="tx2"/>
                </a:solidFill>
                <a:latin typeface="Acumin Pro" panose="020B0504020202020204" pitchFamily="34" charset="77"/>
              </a:rPr>
              <a:t>What are the consequences of adaptation? For you? For whom you are adapting (or not) to?</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47886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pPr>
              <a:r>
                <a:rPr lang="en-US" sz="2800" cap="all" dirty="0">
                  <a:solidFill>
                    <a:srgbClr val="FFFFFF"/>
                  </a:solidFill>
                  <a:latin typeface="Acumin Pro" panose="020B0504020202020204" pitchFamily="34" charset="77"/>
                  <a:ea typeface="Calibri" panose="020F0502020204030204" pitchFamily="34" charset="0"/>
                  <a:cs typeface="Times New Roman" panose="02020603050405020304" pitchFamily="18" charset="0"/>
                </a:rPr>
                <a:t>ADAPT OR BE YOURSELF</a:t>
              </a:r>
              <a:endParaRPr lang="en-US" sz="2800" cap="all" dirty="0">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descr="A close up of a sign&#10;&#10;Description automatically generated">
            <a:extLst>
              <a:ext uri="{FF2B5EF4-FFF2-40B4-BE49-F238E27FC236}">
                <a16:creationId xmlns:a16="http://schemas.microsoft.com/office/drawing/2014/main" id="{CBA13803-327C-1340-8EBA-FB832F44FF3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11" name="Online Media 10" title="The Farewell | Official Trailer HD | A24">
            <a:hlinkClick r:id="" action="ppaction://media"/>
            <a:extLst>
              <a:ext uri="{FF2B5EF4-FFF2-40B4-BE49-F238E27FC236}">
                <a16:creationId xmlns:a16="http://schemas.microsoft.com/office/drawing/2014/main" id="{6AB599AB-2F60-A128-4A0D-4C433AC3B0ED}"/>
              </a:ext>
            </a:extLst>
          </p:cNvPr>
          <p:cNvPicPr>
            <a:picLocks noGrp="1" noRot="1" noChangeAspect="1"/>
          </p:cNvPicPr>
          <p:nvPr>
            <p:ph idx="1"/>
            <a:videoFile r:link="rId1"/>
          </p:nvPr>
        </p:nvPicPr>
        <p:blipFill>
          <a:blip r:embed="rId6"/>
          <a:stretch>
            <a:fillRect/>
          </a:stretch>
        </p:blipFill>
        <p:spPr>
          <a:xfrm>
            <a:off x="366546" y="1203099"/>
            <a:ext cx="7878762" cy="4451802"/>
          </a:xfrm>
          <a:prstGeom prst="rect">
            <a:avLst/>
          </a:prstGeom>
        </p:spPr>
      </p:pic>
    </p:spTree>
    <p:extLst>
      <p:ext uri="{BB962C8B-B14F-4D97-AF65-F5344CB8AC3E}">
        <p14:creationId xmlns:p14="http://schemas.microsoft.com/office/powerpoint/2010/main" val="392912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3667</Words>
  <Application>Microsoft Office PowerPoint</Application>
  <PresentationFormat>Widescreen</PresentationFormat>
  <Paragraphs>358</Paragraphs>
  <Slides>38</Slides>
  <Notes>16</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Acumin Pro</vt: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Patton, Kelsey Elizabeth</cp:lastModifiedBy>
  <cp:revision>26</cp:revision>
  <dcterms:created xsi:type="dcterms:W3CDTF">2018-08-27T14:09:00Z</dcterms:created>
  <dcterms:modified xsi:type="dcterms:W3CDTF">2023-04-25T20:07:52Z</dcterms:modified>
</cp:coreProperties>
</file>